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676" r:id="rId3"/>
    <p:sldId id="732" r:id="rId4"/>
    <p:sldId id="767" r:id="rId5"/>
    <p:sldId id="846" r:id="rId6"/>
    <p:sldId id="845" r:id="rId7"/>
    <p:sldId id="847" r:id="rId8"/>
    <p:sldId id="848" r:id="rId9"/>
    <p:sldId id="769" r:id="rId10"/>
    <p:sldId id="770" r:id="rId11"/>
    <p:sldId id="772" r:id="rId12"/>
    <p:sldId id="771" r:id="rId13"/>
    <p:sldId id="773" r:id="rId14"/>
    <p:sldId id="774" r:id="rId15"/>
    <p:sldId id="775" r:id="rId16"/>
    <p:sldId id="776" r:id="rId17"/>
    <p:sldId id="777" r:id="rId18"/>
    <p:sldId id="778" r:id="rId19"/>
    <p:sldId id="779" r:id="rId20"/>
    <p:sldId id="780" r:id="rId21"/>
    <p:sldId id="781" r:id="rId22"/>
    <p:sldId id="782" r:id="rId23"/>
    <p:sldId id="783" r:id="rId24"/>
    <p:sldId id="784" r:id="rId25"/>
    <p:sldId id="785" r:id="rId26"/>
    <p:sldId id="786" r:id="rId27"/>
    <p:sldId id="787" r:id="rId28"/>
    <p:sldId id="788" r:id="rId29"/>
    <p:sldId id="789" r:id="rId30"/>
    <p:sldId id="790" r:id="rId31"/>
    <p:sldId id="791" r:id="rId32"/>
    <p:sldId id="792" r:id="rId33"/>
    <p:sldId id="793" r:id="rId34"/>
    <p:sldId id="794" r:id="rId35"/>
    <p:sldId id="795" r:id="rId36"/>
    <p:sldId id="796" r:id="rId37"/>
    <p:sldId id="797" r:id="rId38"/>
    <p:sldId id="798" r:id="rId39"/>
    <p:sldId id="799" r:id="rId40"/>
    <p:sldId id="800" r:id="rId41"/>
    <p:sldId id="801" r:id="rId42"/>
    <p:sldId id="802" r:id="rId43"/>
    <p:sldId id="803" r:id="rId44"/>
    <p:sldId id="804" r:id="rId45"/>
    <p:sldId id="805" r:id="rId46"/>
    <p:sldId id="806" r:id="rId47"/>
    <p:sldId id="807" r:id="rId48"/>
    <p:sldId id="808" r:id="rId49"/>
    <p:sldId id="809" r:id="rId50"/>
    <p:sldId id="810" r:id="rId51"/>
    <p:sldId id="811" r:id="rId52"/>
    <p:sldId id="812" r:id="rId53"/>
    <p:sldId id="813" r:id="rId54"/>
    <p:sldId id="814" r:id="rId55"/>
    <p:sldId id="815" r:id="rId56"/>
    <p:sldId id="816" r:id="rId57"/>
    <p:sldId id="817" r:id="rId58"/>
    <p:sldId id="818" r:id="rId59"/>
    <p:sldId id="819" r:id="rId60"/>
    <p:sldId id="820" r:id="rId61"/>
    <p:sldId id="821" r:id="rId62"/>
    <p:sldId id="822" r:id="rId63"/>
    <p:sldId id="823" r:id="rId64"/>
    <p:sldId id="824" r:id="rId65"/>
    <p:sldId id="825" r:id="rId66"/>
    <p:sldId id="826" r:id="rId67"/>
    <p:sldId id="827" r:id="rId68"/>
    <p:sldId id="828" r:id="rId69"/>
    <p:sldId id="829" r:id="rId70"/>
    <p:sldId id="830" r:id="rId71"/>
    <p:sldId id="831" r:id="rId72"/>
    <p:sldId id="832" r:id="rId73"/>
    <p:sldId id="833" r:id="rId74"/>
    <p:sldId id="834" r:id="rId75"/>
    <p:sldId id="835" r:id="rId76"/>
    <p:sldId id="836" r:id="rId77"/>
    <p:sldId id="837" r:id="rId78"/>
    <p:sldId id="838" r:id="rId79"/>
    <p:sldId id="839" r:id="rId80"/>
    <p:sldId id="840" r:id="rId81"/>
    <p:sldId id="841" r:id="rId82"/>
    <p:sldId id="842" r:id="rId83"/>
    <p:sldId id="843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4359" y="2035487"/>
            <a:ext cx="7323281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C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78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4241F-1C7B-4813-BA96-464A40B2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829B9-5895-40A1-976C-EFC670873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4BAF65-C608-4C34-89F1-CDA22515D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9E11EF-A886-4AC3-9736-14B127915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EC0982-8091-48F2-B15E-DD4AF1A87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E344C1-7D10-4513-947C-0BD50CE8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AE73B-2E68-4ABE-9857-E300DE37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14BA1-F432-42A7-A517-E5C73946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8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17C19-2CFD-4EC9-B47E-DC975181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E09AB6-DCDA-4F01-B182-FC1BE79C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4C738A-CE88-4F51-918B-D2411E97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0C3AD0-1FB5-4CC0-A8C0-126E953E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393325-5840-4115-9683-DB0D40D4B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6E8C0C-13AC-4C10-B825-6DBF3B94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6207EF-5926-4A1B-8549-4A1FBFCC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56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5E5D2-DBBC-49C9-BD84-E1989CFF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C681C-875D-48B7-B6D8-D28D556C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F522CA-407E-44EA-853A-0D4A30E0D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20BBD1-4111-4948-A26B-A5177971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3CC09A-AF30-466E-A942-39EF73E9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00CEE-34E5-46C9-B69D-A0CF4819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C2DD-3E6C-4766-B986-517DD316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7B5EC-0F5E-445F-83E2-D8DF64427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C8E553-37BE-46F4-BEF2-F7B0F1915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46F8B-C288-4014-9014-543DDA25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5A4E8-DFA5-4BB8-80DE-6276A5EE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57EA9B-9ED2-49D4-B2F9-82972B85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F045D-7FA7-4E91-897C-F29501CF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A7178-3382-47E4-8AE6-013691423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4476B7-B3BE-4BD4-9AA9-A0844945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F4B4C-3049-4EB9-BFC4-4A4E8B40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27F6C-F73F-448A-A149-5925E9ED4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14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697D90-657D-4365-AC81-E1904084C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5F592-B29D-46AA-8A03-D93D90F56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BEC1A-6563-4634-B44A-E88B26D7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8BA55-4B3D-4807-9BA3-500CE45A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DF5C6-9E4F-483D-8EF7-79168C47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3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86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7"/>
                </a:moveTo>
                <a:lnTo>
                  <a:pt x="12192000" y="3047"/>
                </a:lnTo>
                <a:lnTo>
                  <a:pt x="12192000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54836" y="2163044"/>
            <a:ext cx="4100195" cy="3441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30869" y="2219413"/>
            <a:ext cx="3263900" cy="3456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3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8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61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4FFD6-0941-4E01-B3DD-9FC04BC17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8D550B-A589-445D-A0CD-047D121A0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715BA-7102-4BE2-8D26-061D1F4F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DAECA-4975-403C-A063-39E07E1A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8E715-4913-4A1A-B08A-1FE79856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1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AE038-C497-4A0A-AEDE-5DF73671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42C83-C866-450A-AFB9-C2B611A8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230A1-A1D7-4F1A-9136-8D66311E0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63ED-AF67-4E8A-B67A-AA2CA1A9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DC591-AE23-4CF7-99C1-0B41BFA8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8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5375-70B8-457D-B7B9-88178C38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C3D7B-54C5-44C7-8DF5-B9AFBD133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02EF0-79E4-4E81-A1F5-5C1D45698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20243-C5D6-48C1-B5F1-282B0AA5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9DF92-A1FE-44E3-B13F-CB1A7419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0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90F19-9821-4581-A008-767791A4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6C804-7B1B-4B3F-9A2B-E759A1821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7B8020-D66F-41AD-9720-2AB214277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41C5E-CF45-48DC-93AA-45C178A8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BE6E5A-35B9-43A8-A61D-8C1EFF9F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B94A4-9B1D-4246-9374-F857490C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7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092" y="366217"/>
            <a:ext cx="1035781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3246" y="2163044"/>
            <a:ext cx="5043170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74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D4D167-13BA-44FC-848F-6F257283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B43F62-BCEF-486C-9432-D41C4202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A4339-D560-45C8-813E-162C31AAF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9F3D-3B84-4EFC-BCF9-4C52E89DC55A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FA3FD-CF51-467B-8B43-ACF8A8635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AA5F4-BC61-4DDC-8D54-C58100EB4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4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3927E6-B986-4A1F-B511-67FE68B03500}"/>
              </a:ext>
            </a:extLst>
          </p:cNvPr>
          <p:cNvSpPr/>
          <p:nvPr/>
        </p:nvSpPr>
        <p:spPr>
          <a:xfrm>
            <a:off x="2393250" y="1734750"/>
            <a:ext cx="716093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파이썬 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OpenCV </a:t>
            </a:r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영상처리 실습 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1, 2</a:t>
            </a:r>
          </a:p>
          <a:p>
            <a:pPr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ko-KR" altLang="en-US" sz="32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경남대학교</a:t>
            </a:r>
            <a:endParaRPr lang="en-US" altLang="ko-KR" sz="32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3/7 ~ 3/8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3FAB5A-ADD8-4AB2-9D06-0E8D4E66CA87}"/>
              </a:ext>
            </a:extLst>
          </p:cNvPr>
          <p:cNvSpPr/>
          <p:nvPr/>
        </p:nvSpPr>
        <p:spPr>
          <a:xfrm>
            <a:off x="9168832" y="6059724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배명진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(Bae Myung </a:t>
            </a:r>
            <a:r>
              <a:rPr lang="en-US" altLang="ko-KR" dirty="0" err="1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Jin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912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불러오기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0DB0BB3-EF58-4C97-A5EA-65B47A55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87" y="1835673"/>
            <a:ext cx="5647459" cy="31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81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8"/>
            <a:ext cx="5250424" cy="233874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207492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/>
              <a:t>image = cv2.imread(“image/lunar.jpg", cv2.IMREAD_ANYCOLOR)</a:t>
            </a:r>
          </a:p>
          <a:p>
            <a:r>
              <a:rPr lang="en-US" altLang="ko-KR" dirty="0"/>
              <a:t>cv2.imshow("Moon", image)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불러오기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3994B2-2B17-45A4-BFD7-1F8E0C96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91" y="1438108"/>
            <a:ext cx="8113179" cy="46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대칭 </a:t>
            </a:r>
            <a:r>
              <a:rPr lang="en-US" altLang="ko-KR" spc="-50" dirty="0"/>
              <a:t>(Flip, Symmetry)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19AB131-D718-4A2E-88FB-10B81D81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0" y="1714500"/>
            <a:ext cx="58516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8"/>
            <a:ext cx="5250424" cy="295929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cv2.imread("Image/glass.jpg",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cv2.flip(</a:t>
            </a:r>
            <a:r>
              <a:rPr lang="en-US" altLang="ko-KR" dirty="0" err="1"/>
              <a:t>src</a:t>
            </a:r>
            <a:r>
              <a:rPr lang="en-US" altLang="ko-KR" dirty="0"/>
              <a:t>,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대칭 </a:t>
            </a:r>
            <a:r>
              <a:rPr lang="en-US" altLang="ko-KR" spc="-50" dirty="0"/>
              <a:t>(Flip, Symmetry)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9FDE4D-CB93-41C0-9DA6-DCB6A8455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098617"/>
            <a:ext cx="7784175" cy="25582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190BEE-F350-4201-B97D-1AF4F7065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3651788"/>
            <a:ext cx="7590732" cy="30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05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회전 </a:t>
            </a:r>
            <a:r>
              <a:rPr lang="en-US" altLang="ko-KR" spc="-50" dirty="0"/>
              <a:t>(Rotate)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198C93D-B549-4753-9E0A-3FFA3716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755" y="1818600"/>
            <a:ext cx="5973517" cy="33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8"/>
            <a:ext cx="5618379" cy="392647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cv2.imread("Image/ara.jpg", cv2.IMREAD_COLOR)</a:t>
            </a:r>
          </a:p>
          <a:p>
            <a:endParaRPr lang="en-US" altLang="ko-KR" dirty="0"/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r>
              <a:rPr lang="en-US" altLang="ko-KR" dirty="0"/>
              <a:t>matrix = cv2.getRotationMatrix2D((width/2, height/2), 90,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cv2.warpAffine(</a:t>
            </a:r>
            <a:r>
              <a:rPr lang="en-US" altLang="ko-KR" dirty="0" err="1"/>
              <a:t>src</a:t>
            </a:r>
            <a:r>
              <a:rPr lang="en-US" altLang="ko-KR" dirty="0"/>
              <a:t>, matrix, (width, height))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회전 </a:t>
            </a:r>
            <a:r>
              <a:rPr lang="en-US" altLang="ko-KR" spc="-50" dirty="0"/>
              <a:t>(Rotate)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9BB684-9CAA-4413-8570-F90CCB7E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99" y="871387"/>
            <a:ext cx="6118972" cy="59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1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피라미드</a:t>
            </a:r>
            <a:r>
              <a:rPr lang="en-US" altLang="ko-KR" spc="-50" dirty="0"/>
              <a:t>(Image Pyramid)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A2886AD-EE7E-490C-918B-0358DAF6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05" y="1989733"/>
            <a:ext cx="4099628" cy="28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9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7"/>
            <a:ext cx="5618379" cy="434428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cv2.imread("Image/fruits.jpg", cv2.IMREAD_COLOR)</a:t>
            </a:r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cv2.pyrUp(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dstsize</a:t>
            </a:r>
            <a:r>
              <a:rPr lang="en-US" altLang="ko-KR" dirty="0"/>
              <a:t>=(width * 2, height * 2),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r>
              <a:rPr lang="en-US" altLang="ko-KR" dirty="0"/>
              <a:t>dst2 = cv2.pyrDown(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cv2.imshow("dst2", dst2)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피라미드</a:t>
            </a:r>
            <a:r>
              <a:rPr lang="en-US" altLang="ko-KR" spc="-50" dirty="0"/>
              <a:t>(Image Pyramid)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1CA91-6E2B-4571-A675-531F4DD2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315" y="763294"/>
            <a:ext cx="6403968" cy="58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2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C21AEC4-80D0-4BF7-995A-070B49C0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59" y="1762298"/>
            <a:ext cx="4405158" cy="35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07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7"/>
            <a:ext cx="5618379" cy="434428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cv2.imread("Image/champagne.jpg",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dsize</a:t>
            </a:r>
            <a:r>
              <a:rPr lang="en-US" altLang="ko-KR" dirty="0"/>
              <a:t>=(640, 480), interpolation=cv2.INTER_AREA)</a:t>
            </a:r>
          </a:p>
          <a:p>
            <a:r>
              <a:rPr lang="en-US" altLang="ko-KR" dirty="0"/>
              <a:t>dst2 = cv2.resize(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dsize</a:t>
            </a:r>
            <a:r>
              <a:rPr lang="en-US" altLang="ko-KR" dirty="0"/>
              <a:t>=(0, 0), </a:t>
            </a:r>
            <a:r>
              <a:rPr lang="en-US" altLang="ko-KR" dirty="0" err="1"/>
              <a:t>fx</a:t>
            </a:r>
            <a:r>
              <a:rPr lang="en-US" altLang="ko-KR" dirty="0"/>
              <a:t>=0.3, </a:t>
            </a:r>
            <a:r>
              <a:rPr lang="en-US" altLang="ko-KR" dirty="0" err="1"/>
              <a:t>fy</a:t>
            </a:r>
            <a:r>
              <a:rPr lang="en-US" altLang="ko-KR" dirty="0"/>
              <a:t>=0.7, interpolation=cv2.INTER_LINEAR)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cv2.imshow("dst2", dst2)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A24FB1-BBD5-4ADB-8678-3344B413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32" y="871387"/>
            <a:ext cx="5127595" cy="58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7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360932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88"/>
                </a:moveTo>
                <a:lnTo>
                  <a:pt x="12192000" y="3294888"/>
                </a:lnTo>
                <a:lnTo>
                  <a:pt x="12192000" y="0"/>
                </a:lnTo>
                <a:lnTo>
                  <a:pt x="0" y="0"/>
                </a:lnTo>
                <a:lnTo>
                  <a:pt x="0" y="3294888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69140" y="2102692"/>
            <a:ext cx="2092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2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 ~ 8</a:t>
            </a:r>
            <a:r>
              <a:rPr kumimoji="0" lang="ko-KR" altLang="en-US" sz="3600" b="1" i="0" u="none" strike="noStrike" kern="1200" cap="none" spc="-2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일차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08960" y="2920179"/>
            <a:ext cx="8043545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700" b="1" i="0" u="none" strike="noStrike" kern="1200" cap="none" spc="-4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파이썬 </a:t>
            </a:r>
            <a:r>
              <a:rPr kumimoji="0" lang="en-US" altLang="ko-KR" sz="4700" b="1" i="0" u="none" strike="noStrike" kern="1200" cap="none" spc="-4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OpenCV </a:t>
            </a:r>
            <a:r>
              <a:rPr kumimoji="0" lang="ko-KR" altLang="en-US" sz="4700" b="1" i="0" u="none" strike="noStrike" kern="1200" cap="none" spc="-4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영상처리 실습</a:t>
            </a:r>
            <a:endParaRPr kumimoji="0" sz="4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85870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자르기</a:t>
            </a:r>
            <a:r>
              <a:rPr lang="en-US" altLang="ko-KR" spc="-50" dirty="0"/>
              <a:t>(Slice)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536" y="1852372"/>
            <a:ext cx="4535961" cy="339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4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70700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6289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cv2.imread("apple.jpg",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</a:t>
            </a:r>
            <a:r>
              <a:rPr lang="en-US" altLang="ko-KR" dirty="0"/>
              <a:t>[100:600, 200:700].copy()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자르기</a:t>
            </a:r>
            <a:r>
              <a:rPr lang="en-US" altLang="ko-KR" spc="-50" dirty="0"/>
              <a:t>(Slice)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C877EF9-40BE-47A7-9B68-475F205B1457}"/>
              </a:ext>
            </a:extLst>
          </p:cNvPr>
          <p:cNvSpPr/>
          <p:nvPr/>
        </p:nvSpPr>
        <p:spPr>
          <a:xfrm>
            <a:off x="134027" y="357838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7F764EA0-5695-4AD3-BACD-1A60EA0E2910}"/>
              </a:ext>
            </a:extLst>
          </p:cNvPr>
          <p:cNvSpPr txBox="1"/>
          <p:nvPr/>
        </p:nvSpPr>
        <p:spPr>
          <a:xfrm>
            <a:off x="412744" y="353343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cv2.imread("Image/pawns.jpg",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 </a:t>
            </a:r>
          </a:p>
          <a:p>
            <a:r>
              <a:rPr lang="en-US" altLang="ko-KR" dirty="0" err="1"/>
              <a:t>roi</a:t>
            </a:r>
            <a:r>
              <a:rPr lang="en-US" altLang="ko-KR" dirty="0"/>
              <a:t> = </a:t>
            </a:r>
            <a:r>
              <a:rPr lang="en-US" altLang="ko-KR" dirty="0" err="1"/>
              <a:t>src</a:t>
            </a:r>
            <a:r>
              <a:rPr lang="en-US" altLang="ko-KR" dirty="0"/>
              <a:t>[100:600, 200:700]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[0:500, 0:500] = </a:t>
            </a:r>
            <a:r>
              <a:rPr lang="en-US" altLang="ko-KR" dirty="0" err="1"/>
              <a:t>roi</a:t>
            </a:r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D663C-407A-4795-89D9-E8C8A109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122" y="1928559"/>
            <a:ext cx="7044851" cy="404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5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색상 공간 변환</a:t>
            </a:r>
            <a:r>
              <a:rPr lang="en-US" altLang="ko-KR" spc="-50" dirty="0"/>
              <a:t>(Convert Color)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631" y="1758710"/>
            <a:ext cx="4861254" cy="341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01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90592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cv2.imread("Image/crow.jpg",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색상 공간 변환</a:t>
            </a:r>
            <a:r>
              <a:rPr lang="en-US" altLang="ko-KR" spc="-50" dirty="0"/>
              <a:t>(Convert Color)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940" y="3852375"/>
            <a:ext cx="9416060" cy="3005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7" y="4002637"/>
            <a:ext cx="2495550" cy="2705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499" y="57135"/>
            <a:ext cx="3772619" cy="465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33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역상</a:t>
            </a:r>
            <a:r>
              <a:rPr lang="en-US" altLang="ko-KR" spc="-50" dirty="0"/>
              <a:t>(Reverse Image)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6" y="1802423"/>
            <a:ext cx="4720954" cy="33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44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90592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cv2.imread("Image/whitebutterfly.jpg",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cv2.bitwise_not(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역상</a:t>
            </a:r>
            <a:r>
              <a:rPr lang="en-US" altLang="ko-KR" spc="-50" dirty="0"/>
              <a:t>(Reverse Image)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2" y="871387"/>
            <a:ext cx="7267575" cy="3143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27" y="4123226"/>
            <a:ext cx="96297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4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이진화</a:t>
            </a:r>
            <a:r>
              <a:rPr lang="en-US" altLang="ko-KR" b="1" dirty="0"/>
              <a:t>(Binary)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982" y="1732083"/>
            <a:ext cx="4980977" cy="34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3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45992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cv2.imread("Image/geese.jpg", cv2.IMREAD_COLOR)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ret, </a:t>
            </a:r>
            <a:r>
              <a:rPr lang="en-US" altLang="ko-KR" dirty="0" err="1"/>
              <a:t>dst</a:t>
            </a:r>
            <a:r>
              <a:rPr lang="en-US" altLang="ko-KR" dirty="0"/>
              <a:t>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이진화</a:t>
            </a:r>
            <a:r>
              <a:rPr lang="en-US" altLang="ko-KR" spc="-50" dirty="0"/>
              <a:t>(Binary)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16" y="4097215"/>
            <a:ext cx="9295960" cy="26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46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흐림 효과</a:t>
            </a:r>
            <a:r>
              <a:rPr lang="en-US" altLang="ko-KR" b="1" dirty="0"/>
              <a:t>(Blur)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5" y="1869167"/>
            <a:ext cx="4639183" cy="32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30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cv2.imread("Image/geese.jpg",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cv2.blur(</a:t>
            </a:r>
            <a:r>
              <a:rPr lang="en-US" altLang="ko-KR" dirty="0" err="1"/>
              <a:t>src</a:t>
            </a:r>
            <a:r>
              <a:rPr lang="en-US" altLang="ko-KR" dirty="0"/>
              <a:t>, (9, 9), anchor=(-1, -1),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흐림 효과</a:t>
            </a:r>
            <a:r>
              <a:rPr lang="en-US" altLang="ko-KR" spc="-50" dirty="0"/>
              <a:t>(Blur)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457575"/>
            <a:ext cx="83915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1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endParaRPr lang="en-US" altLang="ko-KR" dirty="0"/>
          </a:p>
          <a:p>
            <a:r>
              <a:rPr lang="en-US" altLang="ko-KR" dirty="0"/>
              <a:t>from PIL import Image</a:t>
            </a:r>
          </a:p>
          <a:p>
            <a:r>
              <a:rPr lang="en-US" altLang="ko-KR" dirty="0"/>
              <a:t>from PIL import </a:t>
            </a:r>
            <a:r>
              <a:rPr lang="en-US" altLang="ko-KR" dirty="0" err="1"/>
              <a:t>ImageTk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convert_to_tkimage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global </a:t>
            </a:r>
            <a:r>
              <a:rPr lang="en-US" altLang="ko-KR" dirty="0" err="1"/>
              <a:t>src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    _, binary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(binary)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label.config</a:t>
            </a:r>
            <a:r>
              <a:rPr lang="en-US" altLang="ko-KR" dirty="0"/>
              <a:t>(image=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label.image</a:t>
            </a:r>
            <a:r>
              <a:rPr lang="en-US" altLang="ko-KR" dirty="0"/>
              <a:t> = </a:t>
            </a:r>
            <a:r>
              <a:rPr lang="en-US" altLang="ko-KR" dirty="0" err="1"/>
              <a:t>imgtk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 err="1"/>
              <a:t>Tkinter</a:t>
            </a:r>
            <a:r>
              <a:rPr lang="en-US" altLang="ko-KR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30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window=</a:t>
            </a:r>
            <a:r>
              <a:rPr lang="en-US" altLang="ko-KR" dirty="0" err="1"/>
              <a:t>tkinter.Tk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window.title</a:t>
            </a:r>
            <a:r>
              <a:rPr lang="en-US" altLang="ko-KR" dirty="0"/>
              <a:t>("YUN DAE HEE")</a:t>
            </a:r>
          </a:p>
          <a:p>
            <a:r>
              <a:rPr lang="en-US" altLang="ko-KR" dirty="0" err="1"/>
              <a:t>window.geometry</a:t>
            </a:r>
            <a:r>
              <a:rPr lang="en-US" altLang="ko-KR" dirty="0"/>
              <a:t>("640x480+100+100")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cv2.imread("giraffe.jpg")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(640, 400))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cv2.COLOR_BGR2RGB)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label = </a:t>
            </a:r>
            <a:r>
              <a:rPr lang="en-US" altLang="ko-KR" dirty="0" err="1"/>
              <a:t>tkinter.Label</a:t>
            </a:r>
            <a:r>
              <a:rPr lang="en-US" altLang="ko-KR" dirty="0"/>
              <a:t>(window, 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label.pack</a:t>
            </a:r>
            <a:r>
              <a:rPr lang="en-US" altLang="ko-KR" dirty="0"/>
              <a:t>(side="top")</a:t>
            </a:r>
          </a:p>
          <a:p>
            <a:endParaRPr lang="en-US" altLang="ko-KR" dirty="0"/>
          </a:p>
          <a:p>
            <a:r>
              <a:rPr lang="en-US" altLang="ko-KR" dirty="0"/>
              <a:t>button = </a:t>
            </a:r>
            <a:r>
              <a:rPr lang="en-US" altLang="ko-KR" dirty="0" err="1"/>
              <a:t>tkinter.Button</a:t>
            </a:r>
            <a:r>
              <a:rPr lang="en-US" altLang="ko-KR" dirty="0"/>
              <a:t>(window, text="</a:t>
            </a:r>
            <a:r>
              <a:rPr lang="ko-KR" altLang="en-US" dirty="0"/>
              <a:t>이진화 처리</a:t>
            </a:r>
            <a:r>
              <a:rPr lang="en-US" altLang="ko-KR" dirty="0"/>
              <a:t>", command=</a:t>
            </a:r>
            <a:r>
              <a:rPr lang="en-US" altLang="ko-KR" dirty="0" err="1"/>
              <a:t>convert_to_tkimage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button.pack</a:t>
            </a:r>
            <a:r>
              <a:rPr lang="en-US" altLang="ko-KR" dirty="0"/>
              <a:t>(side="bottom", expand=True, fill='both')</a:t>
            </a:r>
          </a:p>
          <a:p>
            <a:endParaRPr lang="en-US" altLang="ko-KR" dirty="0"/>
          </a:p>
          <a:p>
            <a:r>
              <a:rPr lang="en-US" altLang="ko-KR" dirty="0" err="1"/>
              <a:t>window.mainloop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53493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가장자리 검출</a:t>
            </a:r>
            <a:r>
              <a:rPr lang="en-US" altLang="ko-KR" b="1" dirty="0"/>
              <a:t>(Edge)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016" y="1817966"/>
            <a:ext cx="4788882" cy="33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465134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cv2.imread("Image/wheat.jpg", cv2.IMREAD_COLOR)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canny = cv2.Canny(</a:t>
            </a:r>
            <a:r>
              <a:rPr lang="en-US" altLang="ko-KR" dirty="0" err="1"/>
              <a:t>src</a:t>
            </a:r>
            <a:r>
              <a:rPr lang="en-US" altLang="ko-KR" dirty="0"/>
              <a:t>, 100, 255)</a:t>
            </a:r>
          </a:p>
          <a:p>
            <a:r>
              <a:rPr lang="en-US" altLang="ko-KR" dirty="0" err="1"/>
              <a:t>sobel</a:t>
            </a:r>
            <a:r>
              <a:rPr lang="en-US" altLang="ko-KR" dirty="0"/>
              <a:t> = cv2.Sobel(gray, cv2.CV_8U, 1, 0, 3)</a:t>
            </a:r>
          </a:p>
          <a:p>
            <a:r>
              <a:rPr lang="en-US" altLang="ko-KR" dirty="0" err="1"/>
              <a:t>laplacian</a:t>
            </a:r>
            <a:r>
              <a:rPr lang="en-US" altLang="ko-KR" dirty="0"/>
              <a:t> = cv2.Laplacian(gray, cv2.CV_8U, </a:t>
            </a:r>
            <a:r>
              <a:rPr lang="en-US" altLang="ko-KR" dirty="0" err="1"/>
              <a:t>ksize</a:t>
            </a:r>
            <a:r>
              <a:rPr lang="en-US" altLang="ko-KR" dirty="0"/>
              <a:t>=3)</a:t>
            </a:r>
          </a:p>
          <a:p>
            <a:endParaRPr lang="en-US" altLang="ko-KR" dirty="0"/>
          </a:p>
          <a:p>
            <a:r>
              <a:rPr lang="en-US" altLang="ko-KR" dirty="0"/>
              <a:t>cv2.imshow("canny", canny)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sobel</a:t>
            </a:r>
            <a:r>
              <a:rPr lang="en-US" altLang="ko-KR" dirty="0"/>
              <a:t>", </a:t>
            </a:r>
            <a:r>
              <a:rPr lang="en-US" altLang="ko-KR" dirty="0" err="1"/>
              <a:t>sobel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laplacian</a:t>
            </a:r>
            <a:r>
              <a:rPr lang="en-US" altLang="ko-KR" dirty="0"/>
              <a:t>", </a:t>
            </a:r>
            <a:r>
              <a:rPr lang="en-US" altLang="ko-KR" dirty="0" err="1"/>
              <a:t>laplacian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433" y="871387"/>
            <a:ext cx="6910567" cy="39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3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460821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cv2.imread("Image/wheat.jpg", cv2.IMREAD_COLOR)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canny = cv2.Canny(</a:t>
            </a:r>
            <a:r>
              <a:rPr lang="en-US" altLang="ko-KR" dirty="0" err="1"/>
              <a:t>src</a:t>
            </a:r>
            <a:r>
              <a:rPr lang="en-US" altLang="ko-KR" dirty="0"/>
              <a:t>, 100, 255)</a:t>
            </a:r>
          </a:p>
          <a:p>
            <a:r>
              <a:rPr lang="en-US" altLang="ko-KR" dirty="0" err="1"/>
              <a:t>sobel</a:t>
            </a:r>
            <a:r>
              <a:rPr lang="en-US" altLang="ko-KR" dirty="0"/>
              <a:t> = cv2.Sobel(gray, cv2.CV_8U, 1, 0, 3)</a:t>
            </a:r>
          </a:p>
          <a:p>
            <a:r>
              <a:rPr lang="en-US" altLang="ko-KR" dirty="0" err="1"/>
              <a:t>laplacian</a:t>
            </a:r>
            <a:r>
              <a:rPr lang="en-US" altLang="ko-KR" dirty="0"/>
              <a:t> = cv2.Laplacian(gray, cv2.CV_8U, </a:t>
            </a:r>
            <a:r>
              <a:rPr lang="en-US" altLang="ko-KR" dirty="0" err="1"/>
              <a:t>ksize</a:t>
            </a:r>
            <a:r>
              <a:rPr lang="en-US" altLang="ko-KR" dirty="0"/>
              <a:t>=3)</a:t>
            </a:r>
          </a:p>
          <a:p>
            <a:endParaRPr lang="en-US" altLang="ko-KR" dirty="0"/>
          </a:p>
          <a:p>
            <a:r>
              <a:rPr lang="en-US" altLang="ko-KR" dirty="0"/>
              <a:t>cv2.imshow("canny", canny)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sobel</a:t>
            </a:r>
            <a:r>
              <a:rPr lang="en-US" altLang="ko-KR" dirty="0"/>
              <a:t>", </a:t>
            </a:r>
            <a:r>
              <a:rPr lang="en-US" altLang="ko-KR" dirty="0" err="1"/>
              <a:t>sobel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laplacian</a:t>
            </a:r>
            <a:r>
              <a:rPr lang="en-US" altLang="ko-KR" dirty="0"/>
              <a:t>", </a:t>
            </a:r>
            <a:r>
              <a:rPr lang="en-US" altLang="ko-KR" dirty="0" err="1"/>
              <a:t>laplacian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4" y="952393"/>
            <a:ext cx="7494378" cy="40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45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473760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cv2.imread("Image/wheat.jpg", cv2.IMREAD_COLOR)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canny = cv2.Canny(</a:t>
            </a:r>
            <a:r>
              <a:rPr lang="en-US" altLang="ko-KR" dirty="0" err="1"/>
              <a:t>src</a:t>
            </a:r>
            <a:r>
              <a:rPr lang="en-US" altLang="ko-KR" dirty="0"/>
              <a:t>, 100, 255)</a:t>
            </a:r>
          </a:p>
          <a:p>
            <a:r>
              <a:rPr lang="en-US" altLang="ko-KR" dirty="0" err="1"/>
              <a:t>sobel</a:t>
            </a:r>
            <a:r>
              <a:rPr lang="en-US" altLang="ko-KR" dirty="0"/>
              <a:t> = cv2.Sobel(gray, cv2.CV_8U, 1, 0, 3)</a:t>
            </a:r>
          </a:p>
          <a:p>
            <a:r>
              <a:rPr lang="en-US" altLang="ko-KR" dirty="0" err="1"/>
              <a:t>laplacian</a:t>
            </a:r>
            <a:r>
              <a:rPr lang="en-US" altLang="ko-KR" dirty="0"/>
              <a:t> = cv2.Laplacian(gray, cv2.CV_8U, </a:t>
            </a:r>
            <a:r>
              <a:rPr lang="en-US" altLang="ko-KR" dirty="0" err="1"/>
              <a:t>ksize</a:t>
            </a:r>
            <a:r>
              <a:rPr lang="en-US" altLang="ko-KR" dirty="0"/>
              <a:t>=3)</a:t>
            </a:r>
          </a:p>
          <a:p>
            <a:endParaRPr lang="en-US" altLang="ko-KR" dirty="0"/>
          </a:p>
          <a:p>
            <a:r>
              <a:rPr lang="en-US" altLang="ko-KR" dirty="0"/>
              <a:t>cv2.imshow("canny", canny)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sobel</a:t>
            </a:r>
            <a:r>
              <a:rPr lang="en-US" altLang="ko-KR" dirty="0"/>
              <a:t>", </a:t>
            </a:r>
            <a:r>
              <a:rPr lang="en-US" altLang="ko-KR" dirty="0" err="1"/>
              <a:t>sobel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laplacian</a:t>
            </a:r>
            <a:r>
              <a:rPr lang="en-US" altLang="ko-KR" dirty="0"/>
              <a:t>", </a:t>
            </a:r>
            <a:r>
              <a:rPr lang="en-US" altLang="ko-KR" dirty="0" err="1"/>
              <a:t>laplacian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가장자리 검출</a:t>
            </a:r>
            <a:r>
              <a:rPr lang="en-US" altLang="ko-KR" spc="-50" dirty="0"/>
              <a:t>(Edge)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046" y="871387"/>
            <a:ext cx="7765898" cy="427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4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b="1" dirty="0"/>
              <a:t>HSV(Hue, Saturation, Value)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19" y="2225886"/>
            <a:ext cx="5914596" cy="21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65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355579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 err="1"/>
              <a:t>hsv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cv2.COLOR_BGR2HSV)</a:t>
            </a:r>
          </a:p>
          <a:p>
            <a:r>
              <a:rPr lang="en-US" altLang="ko-KR" dirty="0"/>
              <a:t>h, s, v = cv2.split(</a:t>
            </a:r>
            <a:r>
              <a:rPr lang="en-US" altLang="ko-KR" dirty="0" err="1"/>
              <a:t>hsv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cv2.imshow("h", h)</a:t>
            </a:r>
          </a:p>
          <a:p>
            <a:r>
              <a:rPr lang="en-US" altLang="ko-KR" dirty="0"/>
              <a:t>cv2.imshow("s", s)</a:t>
            </a:r>
          </a:p>
          <a:p>
            <a:r>
              <a:rPr lang="en-US" altLang="ko-KR" dirty="0"/>
              <a:t>cv2.imshow("v", v)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HSV(Hue, Saturation, Value)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10" y="2656936"/>
            <a:ext cx="8346095" cy="391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36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채널 범위 병합</a:t>
            </a:r>
            <a:r>
              <a:rPr lang="en-US" altLang="ko-KR" b="1" dirty="0"/>
              <a:t>(</a:t>
            </a:r>
            <a:r>
              <a:rPr lang="en-US" altLang="ko-KR" b="1" dirty="0" err="1"/>
              <a:t>addWeighted</a:t>
            </a:r>
            <a:r>
              <a:rPr lang="en-US" altLang="ko-KR" b="1" dirty="0"/>
              <a:t>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559" y="2216319"/>
            <a:ext cx="6561916" cy="24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63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618379" cy="57442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 err="1"/>
              <a:t>hsv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cv2.COLOR_BGR2HSV)</a:t>
            </a:r>
          </a:p>
          <a:p>
            <a:r>
              <a:rPr lang="en-US" altLang="ko-KR" dirty="0"/>
              <a:t>h, s, v = cv2.split(</a:t>
            </a:r>
            <a:r>
              <a:rPr lang="en-US" altLang="ko-KR" dirty="0" err="1"/>
              <a:t>hsv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lower_red</a:t>
            </a:r>
            <a:r>
              <a:rPr lang="en-US" altLang="ko-KR" dirty="0"/>
              <a:t> = cv2.inRange(</a:t>
            </a:r>
            <a:r>
              <a:rPr lang="en-US" altLang="ko-KR" dirty="0" err="1"/>
              <a:t>hsv</a:t>
            </a:r>
            <a:r>
              <a:rPr lang="en-US" altLang="ko-KR" dirty="0"/>
              <a:t>, (0, 100, 100), (5, 255, 255))</a:t>
            </a:r>
          </a:p>
          <a:p>
            <a:r>
              <a:rPr lang="en-US" altLang="ko-KR" dirty="0" err="1"/>
              <a:t>upper_red</a:t>
            </a:r>
            <a:r>
              <a:rPr lang="en-US" altLang="ko-KR" dirty="0"/>
              <a:t> = cv2.inRange(</a:t>
            </a:r>
            <a:r>
              <a:rPr lang="en-US" altLang="ko-KR" dirty="0" err="1"/>
              <a:t>hsv</a:t>
            </a:r>
            <a:r>
              <a:rPr lang="en-US" altLang="ko-KR" dirty="0"/>
              <a:t>, (170, 100, 100), (180, 255, 255))</a:t>
            </a:r>
          </a:p>
          <a:p>
            <a:r>
              <a:rPr lang="en-US" altLang="ko-KR" dirty="0" err="1"/>
              <a:t>added_red</a:t>
            </a:r>
            <a:r>
              <a:rPr lang="en-US" altLang="ko-KR" dirty="0"/>
              <a:t> = cv2.addWeighted(</a:t>
            </a:r>
            <a:r>
              <a:rPr lang="en-US" altLang="ko-KR" dirty="0" err="1"/>
              <a:t>lower_red</a:t>
            </a:r>
            <a:r>
              <a:rPr lang="en-US" altLang="ko-KR" dirty="0"/>
              <a:t>, 1.0, </a:t>
            </a:r>
            <a:r>
              <a:rPr lang="en-US" altLang="ko-KR" dirty="0" err="1"/>
              <a:t>upper_red</a:t>
            </a:r>
            <a:r>
              <a:rPr lang="en-US" altLang="ko-KR" dirty="0"/>
              <a:t>, 1.0, 0.0)</a:t>
            </a:r>
          </a:p>
          <a:p>
            <a:endParaRPr lang="en-US" altLang="ko-KR" dirty="0"/>
          </a:p>
          <a:p>
            <a:r>
              <a:rPr lang="en-US" altLang="ko-KR" dirty="0"/>
              <a:t>red = cv2.bitwise_and(</a:t>
            </a:r>
            <a:r>
              <a:rPr lang="en-US" altLang="ko-KR" dirty="0" err="1"/>
              <a:t>hsv</a:t>
            </a:r>
            <a:r>
              <a:rPr lang="en-US" altLang="ko-KR" dirty="0"/>
              <a:t>, </a:t>
            </a:r>
            <a:r>
              <a:rPr lang="en-US" altLang="ko-KR" dirty="0" err="1"/>
              <a:t>hsv</a:t>
            </a:r>
            <a:r>
              <a:rPr lang="en-US" altLang="ko-KR" dirty="0"/>
              <a:t>, mask = </a:t>
            </a:r>
            <a:r>
              <a:rPr lang="en-US" altLang="ko-KR" dirty="0" err="1"/>
              <a:t>added_red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red = cv2.cvtColor(red, cv2.COLOR_HSV2BGR)</a:t>
            </a:r>
          </a:p>
          <a:p>
            <a:endParaRPr lang="en-US" altLang="ko-KR" dirty="0"/>
          </a:p>
          <a:p>
            <a:r>
              <a:rPr lang="en-US" altLang="ko-KR" dirty="0"/>
              <a:t>cv2.imshow("red", red)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채널 범위 병합</a:t>
            </a:r>
            <a:r>
              <a:rPr lang="en-US" altLang="ko-KR" spc="-50" dirty="0"/>
              <a:t>(</a:t>
            </a:r>
            <a:r>
              <a:rPr lang="en-US" altLang="ko-KR" spc="-50" dirty="0" err="1"/>
              <a:t>addWeighted</a:t>
            </a:r>
            <a:r>
              <a:rPr lang="en-US" altLang="ko-KR" spc="-50" dirty="0"/>
              <a:t>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56" y="964120"/>
            <a:ext cx="6304218" cy="27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14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채널 분리</a:t>
            </a:r>
            <a:r>
              <a:rPr lang="en-US" altLang="ko-KR" b="1" dirty="0"/>
              <a:t>(Split) </a:t>
            </a:r>
            <a:r>
              <a:rPr lang="ko-KR" altLang="en-US" b="1" dirty="0"/>
              <a:t>및 병합</a:t>
            </a:r>
            <a:r>
              <a:rPr lang="en-US" altLang="ko-KR" b="1" dirty="0"/>
              <a:t>(Merge)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07" y="1777041"/>
            <a:ext cx="4695820" cy="329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92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618379" cy="38663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cv2.imread("Image/tomato.jpg", cv2.IMREAD_COLOR)</a:t>
            </a:r>
          </a:p>
          <a:p>
            <a:r>
              <a:rPr lang="en-US" altLang="ko-KR" dirty="0"/>
              <a:t>b, g, r = cv2.split(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inversebgr</a:t>
            </a:r>
            <a:r>
              <a:rPr lang="en-US" altLang="ko-KR" dirty="0"/>
              <a:t> = cv2.merge((r, g, b))</a:t>
            </a:r>
          </a:p>
          <a:p>
            <a:endParaRPr lang="en-US" altLang="ko-KR" dirty="0"/>
          </a:p>
          <a:p>
            <a:r>
              <a:rPr lang="en-US" altLang="ko-KR" dirty="0"/>
              <a:t>cv2.imshow("b", b)</a:t>
            </a:r>
          </a:p>
          <a:p>
            <a:r>
              <a:rPr lang="en-US" altLang="ko-KR" dirty="0"/>
              <a:t>cv2.imshow("g", g)</a:t>
            </a:r>
          </a:p>
          <a:p>
            <a:r>
              <a:rPr lang="en-US" altLang="ko-KR" dirty="0"/>
              <a:t>cv2.imshow("r", r)</a:t>
            </a:r>
          </a:p>
          <a:p>
            <a:r>
              <a:rPr lang="en-US" altLang="ko-KR" dirty="0"/>
              <a:t>cv2.imshow("inverse", </a:t>
            </a:r>
            <a:r>
              <a:rPr lang="en-US" altLang="ko-KR" dirty="0" err="1"/>
              <a:t>inversebgr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채널 분리</a:t>
            </a:r>
            <a:r>
              <a:rPr lang="en-US" altLang="ko-KR" spc="-50" dirty="0"/>
              <a:t>(Split) </a:t>
            </a:r>
            <a:r>
              <a:rPr lang="ko-KR" altLang="en-US" spc="-50" dirty="0"/>
              <a:t>및 병합</a:t>
            </a:r>
            <a:r>
              <a:rPr lang="en-US" altLang="ko-KR" spc="-50" dirty="0"/>
              <a:t>(Merge)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47" y="873244"/>
            <a:ext cx="5095875" cy="38195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6" y="4822885"/>
            <a:ext cx="5772150" cy="190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443" y="4822885"/>
            <a:ext cx="613568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9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altLang="ko-KR" spc="-50" dirty="0" err="1"/>
              <a:t>Tkinter</a:t>
            </a:r>
            <a:r>
              <a:rPr lang="en-US" altLang="ko-KR" spc="-50" dirty="0"/>
              <a:t> + </a:t>
            </a:r>
            <a:r>
              <a:rPr lang="en-US" altLang="ko-KR" spc="-50" dirty="0" err="1"/>
              <a:t>OpenCV</a:t>
            </a:r>
            <a:endParaRPr lang="en-US" altLang="ko-KR" b="1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6231148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81155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lang="ko-KR" altLang="en-US"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원본 이미지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49" y="2176521"/>
            <a:ext cx="3545222" cy="28460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53" y="2176521"/>
            <a:ext cx="3580383" cy="28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67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그래픽 드로잉</a:t>
            </a:r>
            <a:r>
              <a:rPr lang="en-US" altLang="ko-KR" b="1" dirty="0"/>
              <a:t>(Drawing)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556" y="2198929"/>
            <a:ext cx="3815922" cy="22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5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603203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5143" y="866582"/>
            <a:ext cx="6220969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cv2.imread("Image/harvest.jpg", cv2.IMREAD_COLOR)</a:t>
            </a:r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srcPoint</a:t>
            </a:r>
            <a:r>
              <a:rPr lang="en-US" altLang="ko-KR" dirty="0"/>
              <a:t>=</a:t>
            </a:r>
            <a:r>
              <a:rPr lang="en-US" altLang="ko-KR" dirty="0" err="1"/>
              <a:t>np.array</a:t>
            </a:r>
            <a:r>
              <a:rPr lang="en-US" altLang="ko-KR" dirty="0"/>
              <a:t>([[300, 200], [400, 200], [500, 500], [200, 500]], </a:t>
            </a:r>
            <a:r>
              <a:rPr lang="en-US" altLang="ko-KR" dirty="0" err="1"/>
              <a:t>dtype</a:t>
            </a:r>
            <a:r>
              <a:rPr lang="en-US" altLang="ko-KR" dirty="0"/>
              <a:t>=np.float32)</a:t>
            </a:r>
          </a:p>
          <a:p>
            <a:r>
              <a:rPr lang="en-US" altLang="ko-KR" dirty="0" err="1"/>
              <a:t>dstPoint</a:t>
            </a:r>
            <a:r>
              <a:rPr lang="en-US" altLang="ko-KR" dirty="0"/>
              <a:t>=</a:t>
            </a:r>
            <a:r>
              <a:rPr lang="en-US" altLang="ko-KR" dirty="0" err="1"/>
              <a:t>np.array</a:t>
            </a:r>
            <a:r>
              <a:rPr lang="en-US" altLang="ko-KR" dirty="0"/>
              <a:t>([[0, 0], [width, 0], [width, height], [0, height]], </a:t>
            </a:r>
            <a:r>
              <a:rPr lang="en-US" altLang="ko-KR" dirty="0" err="1"/>
              <a:t>dtype</a:t>
            </a:r>
            <a:r>
              <a:rPr lang="en-US" altLang="ko-KR" dirty="0"/>
              <a:t>=np.float32)</a:t>
            </a:r>
          </a:p>
          <a:p>
            <a:r>
              <a:rPr lang="en-US" altLang="ko-KR" dirty="0"/>
              <a:t>matrix = cv2.getPerspectiveTransform(</a:t>
            </a:r>
            <a:r>
              <a:rPr lang="en-US" altLang="ko-KR" dirty="0" err="1"/>
              <a:t>srcPoint</a:t>
            </a:r>
            <a:r>
              <a:rPr lang="en-US" altLang="ko-KR" dirty="0"/>
              <a:t>, </a:t>
            </a:r>
            <a:r>
              <a:rPr lang="en-US" altLang="ko-KR" dirty="0" err="1"/>
              <a:t>dstPoint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cv2.warpPerspective(</a:t>
            </a:r>
            <a:r>
              <a:rPr lang="en-US" altLang="ko-KR" dirty="0" err="1"/>
              <a:t>src</a:t>
            </a:r>
            <a:r>
              <a:rPr lang="en-US" altLang="ko-KR" dirty="0"/>
              <a:t>, matrix, (width, height))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그래픽 드로잉</a:t>
            </a:r>
            <a:r>
              <a:rPr lang="en-US" altLang="ko-KR" spc="-50" dirty="0"/>
              <a:t>(Drawing)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192" y="853580"/>
            <a:ext cx="6659027" cy="512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52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기하학적 변환</a:t>
            </a:r>
            <a:r>
              <a:rPr lang="en-US" altLang="ko-KR" b="1" dirty="0"/>
              <a:t>(Warp Perspective)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47" y="1945024"/>
            <a:ext cx="3532427" cy="27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31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603203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6220969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np.zeros</a:t>
            </a:r>
            <a:r>
              <a:rPr lang="en-US" altLang="ko-KR" dirty="0"/>
              <a:t>((768, 1366, 3), </a:t>
            </a:r>
            <a:r>
              <a:rPr lang="en-US" altLang="ko-KR" dirty="0" err="1"/>
              <a:t>dtype</a:t>
            </a:r>
            <a:r>
              <a:rPr lang="en-US" altLang="ko-KR" dirty="0"/>
              <a:t> = np.uint8)</a:t>
            </a:r>
          </a:p>
          <a:p>
            <a:endParaRPr lang="en-US" altLang="ko-KR" dirty="0"/>
          </a:p>
          <a:p>
            <a:r>
              <a:rPr lang="en-US" altLang="ko-KR" dirty="0"/>
              <a:t>cv2.line(</a:t>
            </a:r>
            <a:r>
              <a:rPr lang="en-US" altLang="ko-KR" dirty="0" err="1"/>
              <a:t>src</a:t>
            </a:r>
            <a:r>
              <a:rPr lang="en-US" altLang="ko-KR" dirty="0"/>
              <a:t>, (100, 100), (1200, 100), (0, 0, 255), 3, cv2.LINE_AA)</a:t>
            </a:r>
          </a:p>
          <a:p>
            <a:r>
              <a:rPr lang="en-US" altLang="ko-KR" dirty="0"/>
              <a:t>cv2.circle(</a:t>
            </a:r>
            <a:r>
              <a:rPr lang="en-US" altLang="ko-KR" dirty="0" err="1"/>
              <a:t>src</a:t>
            </a:r>
            <a:r>
              <a:rPr lang="en-US" altLang="ko-KR" dirty="0"/>
              <a:t>, (300, 300), 50, (0, 255, 0), cv2.FILLED, cv2.LINE_4)</a:t>
            </a:r>
          </a:p>
          <a:p>
            <a:r>
              <a:rPr lang="en-US" altLang="ko-KR" dirty="0"/>
              <a:t>cv2.rectangle(</a:t>
            </a:r>
            <a:r>
              <a:rPr lang="en-US" altLang="ko-KR" dirty="0" err="1"/>
              <a:t>src</a:t>
            </a:r>
            <a:r>
              <a:rPr lang="en-US" altLang="ko-KR" dirty="0"/>
              <a:t>, (500, 200), (1000, 400), (255, 0, 0), 5, cv2.LINE_8)</a:t>
            </a:r>
          </a:p>
          <a:p>
            <a:r>
              <a:rPr lang="en-US" altLang="ko-KR" dirty="0"/>
              <a:t>cv2.ellipse(</a:t>
            </a:r>
            <a:r>
              <a:rPr lang="en-US" altLang="ko-KR" dirty="0" err="1"/>
              <a:t>src</a:t>
            </a:r>
            <a:r>
              <a:rPr lang="en-US" altLang="ko-KR" dirty="0"/>
              <a:t>, (1200, 300), (100, 50), 0, 90, 180, (255, 255, 0), 2)</a:t>
            </a:r>
          </a:p>
          <a:p>
            <a:endParaRPr lang="en-US" altLang="ko-KR" dirty="0"/>
          </a:p>
          <a:p>
            <a:r>
              <a:rPr lang="en-US" altLang="ko-KR" dirty="0"/>
              <a:t>pts1 = </a:t>
            </a:r>
            <a:r>
              <a:rPr lang="en-US" altLang="ko-KR" dirty="0" err="1"/>
              <a:t>np.array</a:t>
            </a:r>
            <a:r>
              <a:rPr lang="en-US" altLang="ko-KR" dirty="0"/>
              <a:t>([[100, 500], [300, 500], [200, 600]])</a:t>
            </a:r>
          </a:p>
          <a:p>
            <a:r>
              <a:rPr lang="en-US" altLang="ko-KR" dirty="0"/>
              <a:t>pts2 = </a:t>
            </a:r>
            <a:r>
              <a:rPr lang="en-US" altLang="ko-KR" dirty="0" err="1"/>
              <a:t>np.array</a:t>
            </a:r>
            <a:r>
              <a:rPr lang="en-US" altLang="ko-KR" dirty="0"/>
              <a:t>([[600, 500], [800, 500], [700, 600]])</a:t>
            </a:r>
          </a:p>
          <a:p>
            <a:r>
              <a:rPr lang="en-US" altLang="ko-KR" dirty="0"/>
              <a:t>cv2.polylines(</a:t>
            </a:r>
            <a:r>
              <a:rPr lang="en-US" altLang="ko-KR" dirty="0" err="1"/>
              <a:t>src</a:t>
            </a:r>
            <a:r>
              <a:rPr lang="en-US" altLang="ko-KR" dirty="0"/>
              <a:t>, [pts1], True, (0, 255, 255), 2)</a:t>
            </a:r>
          </a:p>
          <a:p>
            <a:r>
              <a:rPr lang="en-US" altLang="ko-KR" dirty="0"/>
              <a:t>cv2.fillPoly(</a:t>
            </a:r>
            <a:r>
              <a:rPr lang="en-US" altLang="ko-KR" dirty="0" err="1"/>
              <a:t>src</a:t>
            </a:r>
            <a:r>
              <a:rPr lang="en-US" altLang="ko-KR" dirty="0"/>
              <a:t>, [pts2], (255, 0, 255), cv2.LINE_AA)</a:t>
            </a:r>
          </a:p>
          <a:p>
            <a:endParaRPr lang="en-US" altLang="ko-KR" dirty="0"/>
          </a:p>
          <a:p>
            <a:r>
              <a:rPr lang="en-US" altLang="ko-KR" dirty="0"/>
              <a:t>cv2.putText(</a:t>
            </a:r>
            <a:r>
              <a:rPr lang="en-US" altLang="ko-KR" dirty="0" err="1"/>
              <a:t>src</a:t>
            </a:r>
            <a:r>
              <a:rPr lang="en-US" altLang="ko-KR" dirty="0"/>
              <a:t>, "YUNDAEHEE", (900, 600), cv2.FONT_HERSHEY_COMPLEX, 2, (255, 255, 255), 3)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기하학적 변환</a:t>
            </a:r>
            <a:r>
              <a:rPr lang="en-US" altLang="ko-KR" spc="-50" dirty="0"/>
              <a:t>(Warp Perspective)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28" y="1276709"/>
            <a:ext cx="3881174" cy="517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80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윤곽선</a:t>
            </a:r>
            <a:r>
              <a:rPr lang="en-US" altLang="ko-KR" b="1" dirty="0"/>
              <a:t>(Contour)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2" y="2066925"/>
            <a:ext cx="54768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96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603203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6220969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cv2.imread("Image/contours.png", cv2.IMREAD_COLOR)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127, 255, cv2.THRESH_BINARY)</a:t>
            </a:r>
          </a:p>
          <a:p>
            <a:r>
              <a:rPr lang="en-US" altLang="ko-KR" dirty="0"/>
              <a:t>binary = cv2.bitwise_not(binary)</a:t>
            </a:r>
          </a:p>
          <a:p>
            <a:endParaRPr lang="en-US" altLang="ko-KR" dirty="0"/>
          </a:p>
          <a:p>
            <a:r>
              <a:rPr lang="en-US" altLang="ko-KR" dirty="0"/>
              <a:t>contours, hierarchy = cv2.findContours(binary, cv2.RETR_CCOMP, cv2.CHAIN_APPROX_NONE)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range(</a:t>
            </a:r>
            <a:r>
              <a:rPr lang="en-US" altLang="ko-KR" dirty="0" err="1"/>
              <a:t>len</a:t>
            </a:r>
            <a:r>
              <a:rPr lang="en-US" altLang="ko-KR" dirty="0"/>
              <a:t>(contours)):</a:t>
            </a:r>
          </a:p>
          <a:p>
            <a:r>
              <a:rPr lang="en-US" altLang="ko-KR" dirty="0"/>
              <a:t>    cv2.drawContours(</a:t>
            </a:r>
            <a:r>
              <a:rPr lang="en-US" altLang="ko-KR" dirty="0" err="1"/>
              <a:t>src</a:t>
            </a:r>
            <a:r>
              <a:rPr lang="en-US" altLang="ko-KR" dirty="0"/>
              <a:t>, [contours[</a:t>
            </a:r>
            <a:r>
              <a:rPr lang="en-US" altLang="ko-KR" dirty="0" err="1"/>
              <a:t>i</a:t>
            </a:r>
            <a:r>
              <a:rPr lang="en-US" altLang="ko-KR" dirty="0"/>
              <a:t>]], 0, (0, 0, 255), 2)</a:t>
            </a:r>
          </a:p>
          <a:p>
            <a:r>
              <a:rPr lang="en-US" altLang="ko-KR" dirty="0"/>
              <a:t>    cv2.putText(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str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), tuple(contours[</a:t>
            </a:r>
            <a:r>
              <a:rPr lang="en-US" altLang="ko-KR" dirty="0" err="1"/>
              <a:t>i</a:t>
            </a:r>
            <a:r>
              <a:rPr lang="en-US" altLang="ko-KR" dirty="0"/>
              <a:t>][0][0]), cv2.FONT_HERSHEY_COMPLEX, 0.8, (0, 255, 0), 1)</a:t>
            </a:r>
          </a:p>
          <a:p>
            <a:r>
              <a:rPr lang="en-US" altLang="ko-KR" dirty="0"/>
              <a:t>    print(</a:t>
            </a:r>
            <a:r>
              <a:rPr lang="en-US" altLang="ko-KR" dirty="0" err="1"/>
              <a:t>i</a:t>
            </a:r>
            <a:r>
              <a:rPr lang="en-US" altLang="ko-KR" dirty="0"/>
              <a:t>, hierarchy[0][</a:t>
            </a:r>
            <a:r>
              <a:rPr lang="en-US" altLang="ko-KR" dirty="0" err="1"/>
              <a:t>i</a:t>
            </a:r>
            <a:r>
              <a:rPr lang="en-US" altLang="ko-KR" dirty="0"/>
              <a:t>])</a:t>
            </a:r>
          </a:p>
          <a:p>
            <a:r>
              <a:rPr lang="en-US" altLang="ko-KR" dirty="0"/>
              <a:t>    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cv2.waitKey(0)</a:t>
            </a:r>
          </a:p>
          <a:p>
            <a:endParaRPr lang="en-US" altLang="ko-KR" dirty="0"/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윤곽선</a:t>
            </a:r>
            <a:r>
              <a:rPr lang="en-US" altLang="ko-KR" spc="-50" dirty="0"/>
              <a:t>(Contour)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654" y="1048935"/>
            <a:ext cx="5647346" cy="557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88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다각형 근사</a:t>
            </a:r>
            <a:r>
              <a:rPr lang="en-US" altLang="ko-KR" b="1" dirty="0"/>
              <a:t>(</a:t>
            </a:r>
            <a:r>
              <a:rPr lang="en-US" altLang="ko-KR" b="1" dirty="0" err="1"/>
              <a:t>Approx</a:t>
            </a:r>
            <a:r>
              <a:rPr lang="en-US" altLang="ko-KR" b="1" dirty="0"/>
              <a:t> Poly)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855" y="1923691"/>
            <a:ext cx="4638842" cy="30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53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8" y="826428"/>
            <a:ext cx="5990728" cy="589354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cv2.imread("Image/car.png", cv2.IMREAD_COLOR)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0, 255, cv2.THRESH_OTSU)</a:t>
            </a:r>
          </a:p>
          <a:p>
            <a:r>
              <a:rPr lang="en-US" altLang="ko-KR" dirty="0"/>
              <a:t>binary = cv2.bitwise_not(binary)</a:t>
            </a:r>
          </a:p>
          <a:p>
            <a:endParaRPr lang="en-US" altLang="ko-KR" dirty="0"/>
          </a:p>
          <a:p>
            <a:r>
              <a:rPr lang="en-US" altLang="ko-KR" dirty="0"/>
              <a:t>contours, hierarchy = cv2.findContours(binary, cv2.RETR_LIST, cv2.CHAIN_APPROX_TC89_KCOS)</a:t>
            </a:r>
          </a:p>
          <a:p>
            <a:endParaRPr lang="en-US" altLang="ko-KR" dirty="0"/>
          </a:p>
          <a:p>
            <a:r>
              <a:rPr lang="en-US" altLang="ko-KR" dirty="0"/>
              <a:t>for contour in contours:</a:t>
            </a:r>
          </a:p>
          <a:p>
            <a:r>
              <a:rPr lang="en-US" altLang="ko-KR" dirty="0"/>
              <a:t>    epsilon = cv2.arcLength(contour, True) * 0.02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approx_poly</a:t>
            </a:r>
            <a:r>
              <a:rPr lang="en-US" altLang="ko-KR" dirty="0"/>
              <a:t> = cv2.approxPolyDP(contour, epsilon, True)</a:t>
            </a:r>
          </a:p>
          <a:p>
            <a:endParaRPr lang="en-US" altLang="ko-KR" dirty="0"/>
          </a:p>
          <a:p>
            <a:r>
              <a:rPr lang="en-US" altLang="ko-KR" dirty="0"/>
              <a:t>    for </a:t>
            </a:r>
            <a:r>
              <a:rPr lang="en-US" altLang="ko-KR" dirty="0" err="1"/>
              <a:t>approx</a:t>
            </a:r>
            <a:r>
              <a:rPr lang="en-US" altLang="ko-KR" dirty="0"/>
              <a:t> in </a:t>
            </a:r>
            <a:r>
              <a:rPr lang="en-US" altLang="ko-KR" dirty="0" err="1"/>
              <a:t>approx_poly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        cv2.circle(</a:t>
            </a:r>
            <a:r>
              <a:rPr lang="en-US" altLang="ko-KR" dirty="0" err="1"/>
              <a:t>src</a:t>
            </a:r>
            <a:r>
              <a:rPr lang="en-US" altLang="ko-KR" dirty="0"/>
              <a:t>, tuple(</a:t>
            </a:r>
            <a:r>
              <a:rPr lang="en-US" altLang="ko-KR" dirty="0" err="1"/>
              <a:t>approx</a:t>
            </a:r>
            <a:r>
              <a:rPr lang="en-US" altLang="ko-KR" dirty="0"/>
              <a:t>[0]), 3, (255, 0, 0), -1)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다각형 근사</a:t>
            </a:r>
            <a:r>
              <a:rPr lang="en-US" altLang="ko-KR" spc="-50" dirty="0"/>
              <a:t>(</a:t>
            </a:r>
            <a:r>
              <a:rPr lang="en-US" altLang="ko-KR" spc="-50" dirty="0" err="1"/>
              <a:t>Approx</a:t>
            </a:r>
            <a:r>
              <a:rPr lang="en-US" altLang="ko-KR" spc="-50" dirty="0"/>
              <a:t> Poly)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53" y="103773"/>
            <a:ext cx="4333875" cy="70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685" y="855261"/>
            <a:ext cx="4803385" cy="58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62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코너 검출</a:t>
            </a:r>
            <a:r>
              <a:rPr lang="en-US" altLang="ko-KR" b="1" dirty="0"/>
              <a:t>(Good Features To Track)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7" y="1800832"/>
            <a:ext cx="3442659" cy="343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57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8" y="826428"/>
            <a:ext cx="5343746" cy="429091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cv2.imread("Image/coffee.jpg")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corners = cv2.goodFeaturesToTrack(gray, 100, 0.01, 5, </a:t>
            </a:r>
            <a:r>
              <a:rPr lang="en-US" altLang="ko-KR" dirty="0" err="1"/>
              <a:t>blockSize</a:t>
            </a:r>
            <a:r>
              <a:rPr lang="en-US" altLang="ko-KR" dirty="0"/>
              <a:t>=3, </a:t>
            </a:r>
            <a:r>
              <a:rPr lang="en-US" altLang="ko-KR" dirty="0" err="1"/>
              <a:t>useHarrisDetector</a:t>
            </a:r>
            <a:r>
              <a:rPr lang="en-US" altLang="ko-KR" dirty="0"/>
              <a:t>=True, k=0.03)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corners: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tuple(</a:t>
            </a:r>
            <a:r>
              <a:rPr lang="en-US" altLang="ko-KR" dirty="0" err="1"/>
              <a:t>i</a:t>
            </a:r>
            <a:r>
              <a:rPr lang="en-US" altLang="ko-KR" dirty="0"/>
              <a:t>[0]), 3, (0, 0, 255), 2)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코너 검출</a:t>
            </a:r>
            <a:r>
              <a:rPr lang="en-US" altLang="ko-KR" spc="-50" dirty="0"/>
              <a:t>(Good Features To Track)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93" y="871387"/>
            <a:ext cx="6673382" cy="44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1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endParaRPr lang="en-US" altLang="ko-KR" dirty="0"/>
          </a:p>
          <a:p>
            <a:r>
              <a:rPr lang="en-US" altLang="ko-KR" dirty="0"/>
              <a:t>from PIL import Image</a:t>
            </a:r>
          </a:p>
          <a:p>
            <a:r>
              <a:rPr lang="en-US" altLang="ko-KR" dirty="0"/>
              <a:t>from PIL import </a:t>
            </a:r>
            <a:r>
              <a:rPr lang="en-US" altLang="ko-KR" dirty="0" err="1"/>
              <a:t>ImageTk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convert_to_tkimage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global </a:t>
            </a:r>
            <a:r>
              <a:rPr lang="en-US" altLang="ko-KR" dirty="0" err="1"/>
              <a:t>src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    _, binary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(binary)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label.config</a:t>
            </a:r>
            <a:r>
              <a:rPr lang="en-US" altLang="ko-KR" dirty="0"/>
              <a:t>(image=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label.image</a:t>
            </a:r>
            <a:r>
              <a:rPr lang="en-US" altLang="ko-KR" dirty="0"/>
              <a:t> = </a:t>
            </a:r>
            <a:r>
              <a:rPr lang="en-US" altLang="ko-KR" dirty="0" err="1"/>
              <a:t>imgtk</a:t>
            </a: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 err="1"/>
              <a:t>Tkinter</a:t>
            </a:r>
            <a:r>
              <a:rPr lang="en-US" altLang="ko-KR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90931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window=</a:t>
            </a:r>
            <a:r>
              <a:rPr lang="en-US" altLang="ko-KR" dirty="0" err="1"/>
              <a:t>tkinter.Tk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window.title</a:t>
            </a:r>
            <a:r>
              <a:rPr lang="en-US" altLang="ko-KR" dirty="0"/>
              <a:t>("test")</a:t>
            </a:r>
          </a:p>
          <a:p>
            <a:r>
              <a:rPr lang="en-US" altLang="ko-KR" dirty="0" err="1"/>
              <a:t>window.geometry</a:t>
            </a:r>
            <a:r>
              <a:rPr lang="en-US" altLang="ko-KR" dirty="0"/>
              <a:t>("640x480+100+100")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cv2.imread("tree.jpg")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(640, 400))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cv2.COLOR_BGR2RGB)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, master=window)</a:t>
            </a:r>
          </a:p>
          <a:p>
            <a:endParaRPr lang="en-US" altLang="ko-KR" dirty="0"/>
          </a:p>
          <a:p>
            <a:r>
              <a:rPr lang="en-US" altLang="ko-KR" dirty="0"/>
              <a:t>label = </a:t>
            </a:r>
            <a:r>
              <a:rPr lang="en-US" altLang="ko-KR" dirty="0" err="1"/>
              <a:t>tkinter.Label</a:t>
            </a:r>
            <a:r>
              <a:rPr lang="en-US" altLang="ko-KR" dirty="0"/>
              <a:t>(window, 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label.image</a:t>
            </a:r>
            <a:r>
              <a:rPr lang="en-US" altLang="ko-KR" dirty="0"/>
              <a:t> = </a:t>
            </a:r>
            <a:r>
              <a:rPr lang="en-US" altLang="ko-KR" dirty="0" err="1"/>
              <a:t>imgtk</a:t>
            </a:r>
            <a:endParaRPr lang="en-US" altLang="ko-KR" dirty="0"/>
          </a:p>
          <a:p>
            <a:r>
              <a:rPr lang="en-US" altLang="ko-KR" dirty="0" err="1"/>
              <a:t>label.pack</a:t>
            </a:r>
            <a:r>
              <a:rPr lang="en-US" altLang="ko-KR" dirty="0"/>
              <a:t>(side="top")</a:t>
            </a:r>
          </a:p>
          <a:p>
            <a:endParaRPr lang="en-US" altLang="ko-KR" dirty="0"/>
          </a:p>
          <a:p>
            <a:r>
              <a:rPr lang="en-US" altLang="ko-KR" dirty="0"/>
              <a:t>button = </a:t>
            </a:r>
            <a:r>
              <a:rPr lang="en-US" altLang="ko-KR" dirty="0" err="1"/>
              <a:t>tkinter.Button</a:t>
            </a:r>
            <a:r>
              <a:rPr lang="en-US" altLang="ko-KR" dirty="0"/>
              <a:t>(window, text="</a:t>
            </a:r>
            <a:r>
              <a:rPr lang="ko-KR" altLang="en-US" dirty="0"/>
              <a:t>이진화 처리</a:t>
            </a:r>
            <a:r>
              <a:rPr lang="en-US" altLang="ko-KR" dirty="0"/>
              <a:t>", command=</a:t>
            </a:r>
            <a:r>
              <a:rPr lang="en-US" altLang="ko-KR" dirty="0" err="1"/>
              <a:t>convert_to_tkimage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button.pack</a:t>
            </a:r>
            <a:r>
              <a:rPr lang="en-US" altLang="ko-KR" dirty="0"/>
              <a:t>(side="bottom", expand=True, fill='both')</a:t>
            </a:r>
          </a:p>
          <a:p>
            <a:endParaRPr lang="en-US" altLang="ko-KR" dirty="0"/>
          </a:p>
          <a:p>
            <a:r>
              <a:rPr lang="en-US" altLang="ko-KR" dirty="0" err="1"/>
              <a:t>window.mainloop</a:t>
            </a:r>
            <a:r>
              <a:rPr lang="en-US" altLang="ko-KR" dirty="0"/>
              <a:t>()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" y="5810250"/>
            <a:ext cx="58578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01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블록 껍질</a:t>
            </a:r>
            <a:r>
              <a:rPr lang="en-US" altLang="ko-KR" b="1" dirty="0"/>
              <a:t>(Convex Hull)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362" y="2122008"/>
            <a:ext cx="43910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42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421383" cy="5342817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cv2.imread("Image/convex.png")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150, 255, cv2.THRESH_BINARY_INV)</a:t>
            </a:r>
          </a:p>
          <a:p>
            <a:endParaRPr lang="en-US" altLang="ko-KR" dirty="0"/>
          </a:p>
          <a:p>
            <a:r>
              <a:rPr lang="en-US" altLang="ko-KR" dirty="0"/>
              <a:t>contours, hierarchy = cv2.findContours(binary, cv2.RETR_CCOMP, cv2.CHAIN_APPROX_NONE)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contours:</a:t>
            </a:r>
          </a:p>
          <a:p>
            <a:r>
              <a:rPr lang="en-US" altLang="ko-KR" dirty="0"/>
              <a:t>    hull = cv2.convexHull(</a:t>
            </a:r>
            <a:r>
              <a:rPr lang="en-US" altLang="ko-KR" dirty="0" err="1"/>
              <a:t>i</a:t>
            </a:r>
            <a:r>
              <a:rPr lang="en-US" altLang="ko-KR" dirty="0"/>
              <a:t>, clockwise=True)</a:t>
            </a:r>
          </a:p>
          <a:p>
            <a:r>
              <a:rPr lang="en-US" altLang="ko-KR" dirty="0"/>
              <a:t>    cv2.drawContours(</a:t>
            </a:r>
            <a:r>
              <a:rPr lang="en-US" altLang="ko-KR" dirty="0" err="1"/>
              <a:t>dst</a:t>
            </a:r>
            <a:r>
              <a:rPr lang="en-US" altLang="ko-KR" dirty="0"/>
              <a:t>, [hull], 0, (0, 0, 255), 2)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블록 껍질</a:t>
            </a:r>
            <a:r>
              <a:rPr lang="en-US" altLang="ko-KR" spc="-50" dirty="0"/>
              <a:t>(Convex Hull)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5" y="6187052"/>
            <a:ext cx="7962900" cy="657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755" y="432879"/>
            <a:ext cx="6031970" cy="60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24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모멘트</a:t>
            </a:r>
            <a:r>
              <a:rPr lang="en-US" altLang="ko-KR" b="1" dirty="0"/>
              <a:t>(Moments)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229" y="2015482"/>
            <a:ext cx="38385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65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421383" cy="590795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cv2.imread("Image/convex.png")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cv2.COLOR_RGB2GRAY)</a:t>
            </a:r>
          </a:p>
          <a:p>
            <a:r>
              <a:rPr lang="en-US" altLang="ko-KR" dirty="0"/>
              <a:t>ret, binary = cv2.threshold(gray, 150, 255, cv2.THRESH_BINARY_INV)</a:t>
            </a:r>
          </a:p>
          <a:p>
            <a:r>
              <a:rPr lang="en-US" altLang="ko-KR" dirty="0"/>
              <a:t>contours, hierarchy = cv2.findContours(binary, cv2.RETR_CCOMP, cv2.CHAIN_APPROX_NONE)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contours:</a:t>
            </a:r>
          </a:p>
          <a:p>
            <a:r>
              <a:rPr lang="en-US" altLang="ko-KR" dirty="0"/>
              <a:t>    M = cv2.moments(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cX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(M['m10'] / M['m00'])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cY</a:t>
            </a:r>
            <a:r>
              <a:rPr lang="en-US" altLang="ko-KR" dirty="0"/>
              <a:t> = </a:t>
            </a:r>
            <a:r>
              <a:rPr lang="en-US" altLang="ko-KR" dirty="0" err="1"/>
              <a:t>int</a:t>
            </a:r>
            <a:r>
              <a:rPr lang="en-US" altLang="ko-KR" dirty="0"/>
              <a:t>(M['m01'] / M['m00'])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(</a:t>
            </a:r>
            <a:r>
              <a:rPr lang="en-US" altLang="ko-KR" dirty="0" err="1"/>
              <a:t>cX</a:t>
            </a:r>
            <a:r>
              <a:rPr lang="en-US" altLang="ko-KR" dirty="0"/>
              <a:t>, </a:t>
            </a:r>
            <a:r>
              <a:rPr lang="en-US" altLang="ko-KR" dirty="0" err="1"/>
              <a:t>cY</a:t>
            </a:r>
            <a:r>
              <a:rPr lang="en-US" altLang="ko-KR" dirty="0"/>
              <a:t>), 3, (255, 0, 0), -1)</a:t>
            </a:r>
          </a:p>
          <a:p>
            <a:r>
              <a:rPr lang="en-US" altLang="ko-KR" dirty="0"/>
              <a:t>    cv2.drawContours(</a:t>
            </a:r>
            <a:r>
              <a:rPr lang="en-US" altLang="ko-KR" dirty="0" err="1"/>
              <a:t>dst</a:t>
            </a:r>
            <a:r>
              <a:rPr lang="en-US" altLang="ko-KR" dirty="0"/>
              <a:t>, [</a:t>
            </a:r>
            <a:r>
              <a:rPr lang="en-US" altLang="ko-KR" dirty="0" err="1"/>
              <a:t>i</a:t>
            </a:r>
            <a:r>
              <a:rPr lang="en-US" altLang="ko-KR" dirty="0"/>
              <a:t>], 0, (0, 0, 255), 2)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모멘트</a:t>
            </a:r>
            <a:r>
              <a:rPr lang="en-US" altLang="ko-KR" spc="-50" dirty="0"/>
              <a:t>(Moments)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80" y="153303"/>
            <a:ext cx="6737320" cy="7180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92" y="1595723"/>
            <a:ext cx="71723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82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" y="36395"/>
            <a:ext cx="1270670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sz="4400" b="1" dirty="0" err="1"/>
              <a:t>모폴로지</a:t>
            </a:r>
            <a:r>
              <a:rPr lang="ko-KR" altLang="en-US" sz="4400" b="1" dirty="0"/>
              <a:t> 변환</a:t>
            </a:r>
            <a:r>
              <a:rPr lang="en-US" altLang="ko-KR" sz="4400" b="1" dirty="0"/>
              <a:t>(Morphological Transformation)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386" y="2636143"/>
            <a:ext cx="6348232" cy="15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31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887211" cy="430110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71201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cv2.imread('zebra.jpg')</a:t>
            </a:r>
          </a:p>
          <a:p>
            <a:endParaRPr lang="en-US" altLang="ko-KR" dirty="0"/>
          </a:p>
          <a:p>
            <a:r>
              <a:rPr lang="en-US" altLang="ko-KR" dirty="0"/>
              <a:t>kernel = cv2.getStructuringElement(cv2.MORPH_CROSS, (9, 9))</a:t>
            </a:r>
          </a:p>
          <a:p>
            <a:r>
              <a:rPr lang="en-US" altLang="ko-KR" dirty="0"/>
              <a:t>dilate = cv2.dilate(</a:t>
            </a:r>
            <a:r>
              <a:rPr lang="en-US" altLang="ko-KR" dirty="0" err="1"/>
              <a:t>src</a:t>
            </a:r>
            <a:r>
              <a:rPr lang="en-US" altLang="ko-KR" dirty="0"/>
              <a:t>, kernel, anchor=(-1, -1), iterations=5)</a:t>
            </a:r>
          </a:p>
          <a:p>
            <a:r>
              <a:rPr lang="en-US" altLang="ko-KR" dirty="0"/>
              <a:t>erode = cv2.erode(</a:t>
            </a:r>
            <a:r>
              <a:rPr lang="en-US" altLang="ko-KR" dirty="0" err="1"/>
              <a:t>src</a:t>
            </a:r>
            <a:r>
              <a:rPr lang="en-US" altLang="ko-KR" dirty="0"/>
              <a:t>, kernel, anchor=(-1, -1), iterations=5)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dilate, erode), axis=1)</a:t>
            </a:r>
          </a:p>
          <a:p>
            <a:endParaRPr lang="en-US" altLang="ko-KR" dirty="0"/>
          </a:p>
          <a:p>
            <a:r>
              <a:rPr lang="en-US" altLang="ko-KR" dirty="0"/>
              <a:t>cv2.imshow('</a:t>
            </a:r>
            <a:r>
              <a:rPr lang="en-US" altLang="ko-KR" dirty="0" err="1"/>
              <a:t>dst</a:t>
            </a:r>
            <a:r>
              <a:rPr lang="en-US" altLang="ko-KR" dirty="0"/>
              <a:t>',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/>
          </p:cNvSpPr>
          <p:nvPr/>
        </p:nvSpPr>
        <p:spPr>
          <a:xfrm>
            <a:off x="-1" y="36395"/>
            <a:ext cx="1270670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Unicode MS"/>
                <a:ea typeface="+mj-ea"/>
                <a:cs typeface="Arial Unicode MS"/>
              </a:defRPr>
            </a:lvl1pPr>
          </a:lstStyle>
          <a:p>
            <a:pPr latinLnBrk="0"/>
            <a:r>
              <a:rPr lang="ko-KR" altLang="en-US" sz="4400" b="1" kern="0"/>
              <a:t>모폴로지 변환</a:t>
            </a:r>
            <a:r>
              <a:rPr lang="en-US" altLang="ko-KR" sz="4400" b="1" kern="0"/>
              <a:t>(Morphological Transformation)</a:t>
            </a:r>
            <a:endParaRPr lang="en-US" altLang="ko-KR" sz="4400" b="1" kern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7" y="5227634"/>
            <a:ext cx="8343900" cy="1685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138" y="185496"/>
            <a:ext cx="4248332" cy="49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71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 err="1"/>
              <a:t>모폴로지</a:t>
            </a:r>
            <a:r>
              <a:rPr lang="ko-KR" altLang="en-US" b="1" dirty="0"/>
              <a:t> 연산</a:t>
            </a:r>
            <a:r>
              <a:rPr lang="en-US" altLang="ko-KR" b="1" dirty="0"/>
              <a:t>(Morphological Calculate)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673" y="2096816"/>
            <a:ext cx="3665687" cy="245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90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5942320" cy="3459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5870637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cv2.imread('office.jpg')</a:t>
            </a:r>
          </a:p>
          <a:p>
            <a:endParaRPr lang="en-US" altLang="ko-KR" dirty="0"/>
          </a:p>
          <a:p>
            <a:r>
              <a:rPr lang="en-US" altLang="ko-KR" dirty="0"/>
              <a:t>kernel = cv2.getStructuringElement(cv2.MORPH_CROSS, (9, 9))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cv2.morphologyEx(</a:t>
            </a:r>
            <a:r>
              <a:rPr lang="en-US" altLang="ko-KR" dirty="0" err="1"/>
              <a:t>src</a:t>
            </a:r>
            <a:r>
              <a:rPr lang="en-US" altLang="ko-KR" dirty="0"/>
              <a:t>, cv2.MORPH_OPEN, kernel, iterations=9)</a:t>
            </a:r>
          </a:p>
          <a:p>
            <a:endParaRPr lang="en-US" altLang="ko-KR" dirty="0"/>
          </a:p>
          <a:p>
            <a:r>
              <a:rPr lang="en-US" altLang="ko-KR" dirty="0"/>
              <a:t>cv2.imshow('</a:t>
            </a:r>
            <a:r>
              <a:rPr lang="en-US" altLang="ko-KR" dirty="0" err="1"/>
              <a:t>dst</a:t>
            </a:r>
            <a:r>
              <a:rPr lang="en-US" altLang="ko-KR" dirty="0"/>
              <a:t>',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 err="1"/>
              <a:t>모폴로지</a:t>
            </a:r>
            <a:r>
              <a:rPr lang="ko-KR" altLang="en-US" spc="-50" dirty="0"/>
              <a:t> 연산</a:t>
            </a:r>
            <a:r>
              <a:rPr lang="en-US" altLang="ko-KR" spc="-50" dirty="0"/>
              <a:t>(Morphological Calculate)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11" y="871387"/>
            <a:ext cx="7361208" cy="12294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506" y="2929524"/>
            <a:ext cx="3544086" cy="38927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405" y="2145789"/>
            <a:ext cx="5066814" cy="467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6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직선 검출</a:t>
            </a:r>
            <a:r>
              <a:rPr lang="en-US" altLang="ko-KR" b="1" dirty="0"/>
              <a:t>(Line Detection)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26" y="1768282"/>
            <a:ext cx="5109982" cy="339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30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853369" cy="599588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850698" cy="6229911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cv2.imread("road.jpg")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canny = cv2.Canny(gray, 5000, 1500, </a:t>
            </a:r>
            <a:r>
              <a:rPr lang="en-US" altLang="ko-KR" dirty="0" err="1"/>
              <a:t>apertureSize</a:t>
            </a:r>
            <a:r>
              <a:rPr lang="en-US" altLang="ko-KR" dirty="0"/>
              <a:t> = 5, L2gradient = True)</a:t>
            </a:r>
          </a:p>
          <a:p>
            <a:r>
              <a:rPr lang="en-US" altLang="ko-KR" dirty="0"/>
              <a:t>lines = cv2.HoughLines(canny, 0.8, </a:t>
            </a:r>
            <a:r>
              <a:rPr lang="en-US" altLang="ko-KR" dirty="0" err="1"/>
              <a:t>np.pi</a:t>
            </a:r>
            <a:r>
              <a:rPr lang="en-US" altLang="ko-KR" dirty="0"/>
              <a:t> / 180, 150, </a:t>
            </a:r>
            <a:r>
              <a:rPr lang="en-US" altLang="ko-KR" dirty="0" err="1"/>
              <a:t>srn</a:t>
            </a:r>
            <a:r>
              <a:rPr lang="en-US" altLang="ko-KR" dirty="0"/>
              <a:t> = 100, </a:t>
            </a:r>
            <a:r>
              <a:rPr lang="en-US" altLang="ko-KR" dirty="0" err="1"/>
              <a:t>stn</a:t>
            </a:r>
            <a:r>
              <a:rPr lang="en-US" altLang="ko-KR" dirty="0"/>
              <a:t> = 200, </a:t>
            </a:r>
            <a:r>
              <a:rPr lang="en-US" altLang="ko-KR" dirty="0" err="1"/>
              <a:t>min_theta</a:t>
            </a:r>
            <a:r>
              <a:rPr lang="en-US" altLang="ko-KR" dirty="0"/>
              <a:t> = 0, </a:t>
            </a:r>
            <a:r>
              <a:rPr lang="en-US" altLang="ko-KR" dirty="0" err="1"/>
              <a:t>max_theta</a:t>
            </a:r>
            <a:r>
              <a:rPr lang="en-US" altLang="ko-KR" dirty="0"/>
              <a:t> = </a:t>
            </a:r>
            <a:r>
              <a:rPr lang="en-US" altLang="ko-KR" dirty="0" err="1"/>
              <a:t>np.pi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lines:</a:t>
            </a:r>
          </a:p>
          <a:p>
            <a:r>
              <a:rPr lang="en-US" altLang="ko-KR" dirty="0"/>
              <a:t>    rho, theta = </a:t>
            </a:r>
            <a:r>
              <a:rPr lang="en-US" altLang="ko-KR" dirty="0" err="1"/>
              <a:t>i</a:t>
            </a:r>
            <a:r>
              <a:rPr lang="en-US" altLang="ko-KR" dirty="0"/>
              <a:t>[0][0], </a:t>
            </a:r>
            <a:r>
              <a:rPr lang="en-US" altLang="ko-KR" dirty="0" err="1"/>
              <a:t>i</a:t>
            </a:r>
            <a:r>
              <a:rPr lang="en-US" altLang="ko-KR" dirty="0"/>
              <a:t>[0][1]</a:t>
            </a:r>
          </a:p>
          <a:p>
            <a:r>
              <a:rPr lang="en-US" altLang="ko-KR" dirty="0"/>
              <a:t>    a, b = </a:t>
            </a:r>
            <a:r>
              <a:rPr lang="en-US" altLang="ko-KR" dirty="0" err="1"/>
              <a:t>np.cos</a:t>
            </a:r>
            <a:r>
              <a:rPr lang="en-US" altLang="ko-KR" dirty="0"/>
              <a:t>(theta), </a:t>
            </a:r>
            <a:r>
              <a:rPr lang="en-US" altLang="ko-KR" dirty="0" err="1"/>
              <a:t>np.sin</a:t>
            </a:r>
            <a:r>
              <a:rPr lang="en-US" altLang="ko-KR" dirty="0"/>
              <a:t>(theta)</a:t>
            </a:r>
          </a:p>
          <a:p>
            <a:r>
              <a:rPr lang="en-US" altLang="ko-KR" dirty="0"/>
              <a:t>    x0, y0 = a*rho, b*rho</a:t>
            </a:r>
          </a:p>
          <a:p>
            <a:r>
              <a:rPr lang="en-US" altLang="ko-KR" dirty="0"/>
              <a:t>    scale = </a:t>
            </a:r>
            <a:r>
              <a:rPr lang="en-US" altLang="ko-KR" dirty="0" err="1"/>
              <a:t>src.shape</a:t>
            </a:r>
            <a:r>
              <a:rPr lang="en-US" altLang="ko-KR" dirty="0"/>
              <a:t>[0] + </a:t>
            </a:r>
            <a:r>
              <a:rPr lang="en-US" altLang="ko-KR" dirty="0" err="1"/>
              <a:t>src.shape</a:t>
            </a:r>
            <a:r>
              <a:rPr lang="en-US" altLang="ko-KR" dirty="0"/>
              <a:t>[1]</a:t>
            </a:r>
          </a:p>
          <a:p>
            <a:r>
              <a:rPr lang="en-US" altLang="ko-KR" dirty="0"/>
              <a:t>    x1 = </a:t>
            </a:r>
            <a:r>
              <a:rPr lang="en-US" altLang="ko-KR" dirty="0" err="1"/>
              <a:t>int</a:t>
            </a:r>
            <a:r>
              <a:rPr lang="en-US" altLang="ko-KR" dirty="0"/>
              <a:t>(x0 + scale * -b)</a:t>
            </a:r>
          </a:p>
          <a:p>
            <a:r>
              <a:rPr lang="en-US" altLang="ko-KR" dirty="0"/>
              <a:t>    y1 = </a:t>
            </a:r>
            <a:r>
              <a:rPr lang="en-US" altLang="ko-KR" dirty="0" err="1"/>
              <a:t>int</a:t>
            </a:r>
            <a:r>
              <a:rPr lang="en-US" altLang="ko-KR" dirty="0"/>
              <a:t>(y0 + scale * a)</a:t>
            </a:r>
          </a:p>
          <a:p>
            <a:r>
              <a:rPr lang="en-US" altLang="ko-KR" dirty="0"/>
              <a:t>    x2 = </a:t>
            </a:r>
            <a:r>
              <a:rPr lang="en-US" altLang="ko-KR" dirty="0" err="1"/>
              <a:t>int</a:t>
            </a:r>
            <a:r>
              <a:rPr lang="en-US" altLang="ko-KR" dirty="0"/>
              <a:t>(x0 - scale * -b)</a:t>
            </a:r>
          </a:p>
          <a:p>
            <a:r>
              <a:rPr lang="en-US" altLang="ko-KR" dirty="0"/>
              <a:t>    y2 = </a:t>
            </a:r>
            <a:r>
              <a:rPr lang="en-US" altLang="ko-KR" dirty="0" err="1"/>
              <a:t>int</a:t>
            </a:r>
            <a:r>
              <a:rPr lang="en-US" altLang="ko-KR" dirty="0"/>
              <a:t>(y0 - scale * a)</a:t>
            </a:r>
          </a:p>
          <a:p>
            <a:r>
              <a:rPr lang="en-US" altLang="ko-KR" dirty="0"/>
              <a:t>    cv2.line(</a:t>
            </a:r>
            <a:r>
              <a:rPr lang="en-US" altLang="ko-KR" dirty="0" err="1"/>
              <a:t>dst</a:t>
            </a:r>
            <a:r>
              <a:rPr lang="en-US" altLang="ko-KR" dirty="0"/>
              <a:t>, (x1, y1), (x2, y2), (0, 0, 255), 2)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(x0, y0), 3, (255, 0, 0), 5, cv2.FILLED)</a:t>
            </a:r>
          </a:p>
          <a:p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직선 검출</a:t>
            </a:r>
            <a:r>
              <a:rPr lang="en-US" altLang="ko-KR" spc="-50" dirty="0"/>
              <a:t>(Line Detection)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7056408" y="853580"/>
            <a:ext cx="5026798" cy="100109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7126437" y="779763"/>
            <a:ext cx="5870637" cy="966931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407" y="1910382"/>
            <a:ext cx="5086649" cy="42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82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 err="1"/>
              <a:t>Tkinter</a:t>
            </a:r>
            <a:r>
              <a:rPr lang="en-US" altLang="ko-KR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30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window=</a:t>
            </a:r>
            <a:r>
              <a:rPr lang="en-US" altLang="ko-KR" dirty="0" err="1"/>
              <a:t>tkinter.Tk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window.title</a:t>
            </a:r>
            <a:r>
              <a:rPr lang="en-US" altLang="ko-KR" dirty="0"/>
              <a:t>("YUN DAE HEE")</a:t>
            </a:r>
          </a:p>
          <a:p>
            <a:r>
              <a:rPr lang="en-US" altLang="ko-KR" dirty="0" err="1"/>
              <a:t>window.geometry</a:t>
            </a:r>
            <a:r>
              <a:rPr lang="en-US" altLang="ko-KR" dirty="0"/>
              <a:t>("640x480+100+100")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cv2.imread("giraffe.jpg")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(640, 400))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cv2.COLOR_BGR2RGB)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label = </a:t>
            </a:r>
            <a:r>
              <a:rPr lang="en-US" altLang="ko-KR" dirty="0" err="1"/>
              <a:t>tkinter.Label</a:t>
            </a:r>
            <a:r>
              <a:rPr lang="en-US" altLang="ko-KR" dirty="0"/>
              <a:t>(window, 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label.pack</a:t>
            </a:r>
            <a:r>
              <a:rPr lang="en-US" altLang="ko-KR" dirty="0"/>
              <a:t>(side="top")</a:t>
            </a:r>
          </a:p>
          <a:p>
            <a:endParaRPr lang="en-US" altLang="ko-KR" dirty="0"/>
          </a:p>
          <a:p>
            <a:r>
              <a:rPr lang="en-US" altLang="ko-KR" dirty="0"/>
              <a:t>button = </a:t>
            </a:r>
            <a:r>
              <a:rPr lang="en-US" altLang="ko-KR" dirty="0" err="1"/>
              <a:t>tkinter.Button</a:t>
            </a:r>
            <a:r>
              <a:rPr lang="en-US" altLang="ko-KR" dirty="0"/>
              <a:t>(window, text="</a:t>
            </a:r>
            <a:r>
              <a:rPr lang="ko-KR" altLang="en-US" dirty="0"/>
              <a:t>이진화 처리</a:t>
            </a:r>
            <a:r>
              <a:rPr lang="en-US" altLang="ko-KR" dirty="0"/>
              <a:t>", command=</a:t>
            </a:r>
            <a:r>
              <a:rPr lang="en-US" altLang="ko-KR" dirty="0" err="1"/>
              <a:t>convert_to_tkimage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button.pack</a:t>
            </a:r>
            <a:r>
              <a:rPr lang="en-US" altLang="ko-KR" dirty="0"/>
              <a:t>(side="bottom", expand=True, fill='both')</a:t>
            </a:r>
          </a:p>
          <a:p>
            <a:endParaRPr lang="en-US" altLang="ko-KR" dirty="0"/>
          </a:p>
          <a:p>
            <a:r>
              <a:rPr lang="en-US" altLang="ko-KR" dirty="0" err="1"/>
              <a:t>window.mainloop</a:t>
            </a:r>
            <a:r>
              <a:rPr lang="en-US" altLang="ko-KR" dirty="0"/>
              <a:t>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12" y="853581"/>
            <a:ext cx="5340978" cy="59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106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원 검출</a:t>
            </a:r>
            <a:r>
              <a:rPr lang="en-US" altLang="ko-KR" b="1" dirty="0"/>
              <a:t>(Circle Detection)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47" y="1813039"/>
            <a:ext cx="5206940" cy="34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534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429091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cv2.imread("colorball.jpg")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endParaRPr lang="en-US" altLang="ko-KR" dirty="0"/>
          </a:p>
          <a:p>
            <a:r>
              <a:rPr lang="en-US" altLang="ko-KR" dirty="0"/>
              <a:t>circles = cv2.HoughCircles(gray, cv2.HOUGH_GRADIENT, 1, 100, param1 = 250, param2 = 10, </a:t>
            </a:r>
            <a:r>
              <a:rPr lang="en-US" altLang="ko-KR" dirty="0" err="1"/>
              <a:t>minRadius</a:t>
            </a:r>
            <a:r>
              <a:rPr lang="en-US" altLang="ko-KR" dirty="0"/>
              <a:t> = 80, </a:t>
            </a:r>
            <a:r>
              <a:rPr lang="en-US" altLang="ko-KR" dirty="0" err="1"/>
              <a:t>maxRadius</a:t>
            </a:r>
            <a:r>
              <a:rPr lang="en-US" altLang="ko-KR" dirty="0"/>
              <a:t> = 120)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circles[0]:</a:t>
            </a:r>
          </a:p>
          <a:p>
            <a:r>
              <a:rPr lang="en-US" altLang="ko-KR" dirty="0"/>
              <a:t>    cv2.circle(</a:t>
            </a:r>
            <a:r>
              <a:rPr lang="en-US" altLang="ko-KR" dirty="0" err="1"/>
              <a:t>dst</a:t>
            </a:r>
            <a:r>
              <a:rPr lang="en-US" altLang="ko-KR" dirty="0"/>
              <a:t>, (</a:t>
            </a:r>
            <a:r>
              <a:rPr lang="en-US" altLang="ko-KR" dirty="0" err="1"/>
              <a:t>i</a:t>
            </a:r>
            <a:r>
              <a:rPr lang="en-US" altLang="ko-KR" dirty="0"/>
              <a:t>[0], </a:t>
            </a:r>
            <a:r>
              <a:rPr lang="en-US" altLang="ko-KR" dirty="0" err="1"/>
              <a:t>i</a:t>
            </a:r>
            <a:r>
              <a:rPr lang="en-US" altLang="ko-KR" dirty="0"/>
              <a:t>[1]), </a:t>
            </a:r>
            <a:r>
              <a:rPr lang="en-US" altLang="ko-KR" dirty="0" err="1"/>
              <a:t>i</a:t>
            </a:r>
            <a:r>
              <a:rPr lang="en-US" altLang="ko-KR" dirty="0"/>
              <a:t>[2], (255, 255, 255), 5)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원 검출</a:t>
            </a:r>
            <a:r>
              <a:rPr lang="en-US" altLang="ko-KR" spc="-50" dirty="0"/>
              <a:t>(Circle Detection)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94" y="172528"/>
            <a:ext cx="5846712" cy="6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37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이미지 연산</a:t>
            </a:r>
            <a:r>
              <a:rPr lang="en-US" altLang="ko-KR" b="1" dirty="0"/>
              <a:t>(Image Calculation)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964" y="2112078"/>
            <a:ext cx="5247106" cy="26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34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592576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cv2.imread("pencils.jpg")</a:t>
            </a:r>
          </a:p>
          <a:p>
            <a:r>
              <a:rPr lang="en-US" altLang="ko-KR" dirty="0"/>
              <a:t>number1 = </a:t>
            </a:r>
            <a:r>
              <a:rPr lang="en-US" altLang="ko-KR" dirty="0" err="1"/>
              <a:t>np.ones_like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* 127</a:t>
            </a:r>
          </a:p>
          <a:p>
            <a:r>
              <a:rPr lang="en-US" altLang="ko-KR" dirty="0"/>
              <a:t>number2 = </a:t>
            </a:r>
            <a:r>
              <a:rPr lang="en-US" altLang="ko-KR" dirty="0" err="1"/>
              <a:t>np.ones_like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* 2</a:t>
            </a:r>
          </a:p>
          <a:p>
            <a:endParaRPr lang="en-US" altLang="ko-KR" dirty="0"/>
          </a:p>
          <a:p>
            <a:r>
              <a:rPr lang="en-US" altLang="ko-KR" dirty="0"/>
              <a:t>add = cv2.add(</a:t>
            </a:r>
            <a:r>
              <a:rPr lang="en-US" altLang="ko-KR" dirty="0" err="1"/>
              <a:t>src</a:t>
            </a:r>
            <a:r>
              <a:rPr lang="en-US" altLang="ko-KR" dirty="0"/>
              <a:t>, number1)</a:t>
            </a:r>
          </a:p>
          <a:p>
            <a:r>
              <a:rPr lang="en-US" altLang="ko-KR" dirty="0"/>
              <a:t>sub = cv2.subtract(</a:t>
            </a:r>
            <a:r>
              <a:rPr lang="en-US" altLang="ko-KR" dirty="0" err="1"/>
              <a:t>src</a:t>
            </a:r>
            <a:r>
              <a:rPr lang="en-US" altLang="ko-KR" dirty="0"/>
              <a:t>, number1)</a:t>
            </a:r>
          </a:p>
          <a:p>
            <a:r>
              <a:rPr lang="en-US" altLang="ko-KR" dirty="0" err="1"/>
              <a:t>mul</a:t>
            </a:r>
            <a:r>
              <a:rPr lang="en-US" altLang="ko-KR" dirty="0"/>
              <a:t> = cv2.multiply(</a:t>
            </a:r>
            <a:r>
              <a:rPr lang="en-US" altLang="ko-KR" dirty="0" err="1"/>
              <a:t>src</a:t>
            </a:r>
            <a:r>
              <a:rPr lang="en-US" altLang="ko-KR" dirty="0"/>
              <a:t>, number2)</a:t>
            </a:r>
          </a:p>
          <a:p>
            <a:r>
              <a:rPr lang="en-US" altLang="ko-KR" dirty="0"/>
              <a:t>div = cv2.divide(</a:t>
            </a:r>
            <a:r>
              <a:rPr lang="en-US" altLang="ko-KR" dirty="0" err="1"/>
              <a:t>src</a:t>
            </a:r>
            <a:r>
              <a:rPr lang="en-US" altLang="ko-KR" dirty="0"/>
              <a:t>, number2)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), axis = 1)</a:t>
            </a:r>
          </a:p>
          <a:p>
            <a:r>
              <a:rPr lang="en-US" altLang="ko-KR" dirty="0"/>
              <a:t>number = </a:t>
            </a:r>
            <a:r>
              <a:rPr lang="en-US" altLang="ko-KR" dirty="0" err="1"/>
              <a:t>np.concatenate</a:t>
            </a:r>
            <a:r>
              <a:rPr lang="en-US" altLang="ko-KR" dirty="0"/>
              <a:t>((number1, number1, number2, number2), axis =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((add, sub, </a:t>
            </a:r>
            <a:r>
              <a:rPr lang="en-US" altLang="ko-KR" dirty="0" err="1"/>
              <a:t>mul</a:t>
            </a:r>
            <a:r>
              <a:rPr lang="en-US" altLang="ko-KR" dirty="0"/>
              <a:t>, div), axis =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number, </a:t>
            </a:r>
            <a:r>
              <a:rPr lang="en-US" altLang="ko-KR" dirty="0" err="1"/>
              <a:t>dst</a:t>
            </a:r>
            <a:r>
              <a:rPr lang="en-US" altLang="ko-KR" dirty="0"/>
              <a:t>), axis =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연산</a:t>
            </a:r>
            <a:r>
              <a:rPr lang="en-US" altLang="ko-KR" spc="-50" dirty="0"/>
              <a:t>(Image Calculation)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84" y="331024"/>
            <a:ext cx="4444070" cy="63129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050" y="781470"/>
            <a:ext cx="4220833" cy="20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45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이미지 연산</a:t>
            </a:r>
            <a:r>
              <a:rPr lang="en-US" altLang="ko-KR" b="1" dirty="0"/>
              <a:t>(Image Calculation)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53" y="1907529"/>
            <a:ext cx="5492510" cy="30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379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592576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cv2.imread("pencils.jpg")</a:t>
            </a:r>
          </a:p>
          <a:p>
            <a:r>
              <a:rPr lang="en-US" altLang="ko-KR" dirty="0"/>
              <a:t>number = </a:t>
            </a:r>
            <a:r>
              <a:rPr lang="en-US" altLang="ko-KR" dirty="0" err="1"/>
              <a:t>np.ones_like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) * 127</a:t>
            </a:r>
          </a:p>
          <a:p>
            <a:endParaRPr lang="en-US" altLang="ko-KR" dirty="0"/>
          </a:p>
          <a:p>
            <a:r>
              <a:rPr lang="en-US" altLang="ko-KR" dirty="0"/>
              <a:t>_max = cv2.max(</a:t>
            </a:r>
            <a:r>
              <a:rPr lang="en-US" altLang="ko-KR" dirty="0" err="1"/>
              <a:t>src</a:t>
            </a:r>
            <a:r>
              <a:rPr lang="en-US" altLang="ko-KR" dirty="0"/>
              <a:t>, number)</a:t>
            </a:r>
          </a:p>
          <a:p>
            <a:r>
              <a:rPr lang="en-US" altLang="ko-KR" dirty="0"/>
              <a:t>_min = cv2.min(</a:t>
            </a:r>
            <a:r>
              <a:rPr lang="en-US" altLang="ko-KR" dirty="0" err="1"/>
              <a:t>src</a:t>
            </a:r>
            <a:r>
              <a:rPr lang="en-US" altLang="ko-KR" dirty="0"/>
              <a:t>, number)</a:t>
            </a:r>
          </a:p>
          <a:p>
            <a:r>
              <a:rPr lang="en-US" altLang="ko-KR" dirty="0"/>
              <a:t>_abs = cv2.absdiff(</a:t>
            </a:r>
            <a:r>
              <a:rPr lang="en-US" altLang="ko-KR" dirty="0" err="1"/>
              <a:t>src</a:t>
            </a:r>
            <a:r>
              <a:rPr lang="en-US" altLang="ko-KR" dirty="0"/>
              <a:t>, number)</a:t>
            </a:r>
          </a:p>
          <a:p>
            <a:r>
              <a:rPr lang="en-US" altLang="ko-KR" dirty="0"/>
              <a:t>compare = cv2.compare(</a:t>
            </a:r>
            <a:r>
              <a:rPr lang="en-US" altLang="ko-KR" dirty="0" err="1"/>
              <a:t>src</a:t>
            </a:r>
            <a:r>
              <a:rPr lang="en-US" altLang="ko-KR" dirty="0"/>
              <a:t>, number, cv2.CMP_GT)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src</a:t>
            </a:r>
            <a:r>
              <a:rPr lang="en-US" altLang="ko-KR" dirty="0"/>
              <a:t>), axis = 1)</a:t>
            </a:r>
          </a:p>
          <a:p>
            <a:r>
              <a:rPr lang="en-US" altLang="ko-KR" dirty="0"/>
              <a:t>number = </a:t>
            </a:r>
            <a:r>
              <a:rPr lang="en-US" altLang="ko-KR" dirty="0" err="1"/>
              <a:t>np.concatenate</a:t>
            </a:r>
            <a:r>
              <a:rPr lang="en-US" altLang="ko-KR" dirty="0"/>
              <a:t>((number, number, number, number), axis =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((_max, _min, _abs, compare), axis = 1)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number, </a:t>
            </a:r>
            <a:r>
              <a:rPr lang="en-US" altLang="ko-KR" dirty="0" err="1"/>
              <a:t>dst</a:t>
            </a:r>
            <a:r>
              <a:rPr lang="en-US" altLang="ko-KR" dirty="0"/>
              <a:t>), axis =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연산</a:t>
            </a:r>
            <a:r>
              <a:rPr lang="en-US" altLang="ko-KR" spc="-50" dirty="0"/>
              <a:t>(Image Calculation)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55" y="826428"/>
            <a:ext cx="6031645" cy="59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39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비트 연산</a:t>
            </a:r>
            <a:r>
              <a:rPr lang="en-US" altLang="ko-KR" b="1" dirty="0"/>
              <a:t>(Bitwise)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2278183"/>
            <a:ext cx="6429618" cy="217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1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592576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cv2.imread("analysis.jpg")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_, binary = cv2.threshold(gray, 127,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_and = cv2.bitwise_and(gray, binary)</a:t>
            </a:r>
          </a:p>
          <a:p>
            <a:r>
              <a:rPr lang="en-US" altLang="ko-KR" dirty="0"/>
              <a:t>_or = cv2.bitwise_or(gray, binary)</a:t>
            </a:r>
          </a:p>
          <a:p>
            <a:r>
              <a:rPr lang="en-US" altLang="ko-KR" dirty="0"/>
              <a:t>_</a:t>
            </a:r>
            <a:r>
              <a:rPr lang="en-US" altLang="ko-KR" dirty="0" err="1"/>
              <a:t>xor</a:t>
            </a:r>
            <a:r>
              <a:rPr lang="en-US" altLang="ko-KR" dirty="0"/>
              <a:t> = cv2.bitwise_xor(gray, binary)</a:t>
            </a:r>
          </a:p>
          <a:p>
            <a:r>
              <a:rPr lang="en-US" altLang="ko-KR" dirty="0"/>
              <a:t>_not = cv2.bitwise_not(gray)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np.zeros_like</a:t>
            </a:r>
            <a:r>
              <a:rPr lang="en-US" altLang="ko-KR" dirty="0"/>
              <a:t>(gray), gray, binary, </a:t>
            </a:r>
            <a:r>
              <a:rPr lang="en-US" altLang="ko-KR" dirty="0" err="1"/>
              <a:t>np.zeros_like</a:t>
            </a:r>
            <a:r>
              <a:rPr lang="en-US" altLang="ko-KR" dirty="0"/>
              <a:t>(gray)), axis =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((_and, _or, _</a:t>
            </a:r>
            <a:r>
              <a:rPr lang="en-US" altLang="ko-KR" dirty="0" err="1"/>
              <a:t>xor</a:t>
            </a:r>
            <a:r>
              <a:rPr lang="en-US" altLang="ko-KR" dirty="0"/>
              <a:t>, _not), axis =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np.concatenate</a:t>
            </a:r>
            <a:r>
              <a:rPr lang="en-US" altLang="ko-KR" dirty="0"/>
              <a:t>((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dst</a:t>
            </a:r>
            <a:r>
              <a:rPr lang="en-US" altLang="ko-KR" dirty="0"/>
              <a:t>), axis =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비트 연산</a:t>
            </a:r>
            <a:r>
              <a:rPr lang="en-US" altLang="ko-KR" spc="-50" dirty="0"/>
              <a:t>(Bitwise)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03" y="781470"/>
            <a:ext cx="5933333" cy="5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19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히스토그램</a:t>
            </a:r>
            <a:r>
              <a:rPr lang="en-US" altLang="ko-KR" b="1" dirty="0"/>
              <a:t>(Histogram)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73" y="1969381"/>
            <a:ext cx="6268888" cy="31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41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8"/>
            <a:ext cx="6075274" cy="592576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003590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cv2.imread("road.jpg")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result = </a:t>
            </a:r>
            <a:r>
              <a:rPr lang="en-US" altLang="ko-KR" dirty="0" err="1"/>
              <a:t>np.zeros</a:t>
            </a:r>
            <a:r>
              <a:rPr lang="en-US" altLang="ko-KR" dirty="0"/>
              <a:t>((</a:t>
            </a:r>
            <a:r>
              <a:rPr lang="en-US" altLang="ko-KR" dirty="0" err="1"/>
              <a:t>src.shape</a:t>
            </a:r>
            <a:r>
              <a:rPr lang="en-US" altLang="ko-KR" dirty="0"/>
              <a:t>[0], 256), </a:t>
            </a:r>
            <a:r>
              <a:rPr lang="en-US" altLang="ko-KR" dirty="0" err="1"/>
              <a:t>dtype</a:t>
            </a:r>
            <a:r>
              <a:rPr lang="en-US" altLang="ko-KR" dirty="0"/>
              <a:t>=np.uint8)</a:t>
            </a:r>
          </a:p>
          <a:p>
            <a:endParaRPr lang="en-US" altLang="ko-KR" dirty="0"/>
          </a:p>
          <a:p>
            <a:r>
              <a:rPr lang="en-US" altLang="ko-KR" dirty="0" err="1"/>
              <a:t>hist</a:t>
            </a:r>
            <a:r>
              <a:rPr lang="en-US" altLang="ko-KR" dirty="0"/>
              <a:t> = cv2.calcHist([gray], [0], None, [256], [0, 256])</a:t>
            </a:r>
          </a:p>
          <a:p>
            <a:r>
              <a:rPr lang="en-US" altLang="ko-KR" dirty="0"/>
              <a:t>cv2.normalize(</a:t>
            </a:r>
            <a:r>
              <a:rPr lang="en-US" altLang="ko-KR" dirty="0" err="1"/>
              <a:t>hist</a:t>
            </a:r>
            <a:r>
              <a:rPr lang="en-US" altLang="ko-KR" dirty="0"/>
              <a:t>, </a:t>
            </a:r>
            <a:r>
              <a:rPr lang="en-US" altLang="ko-KR" dirty="0" err="1"/>
              <a:t>hist</a:t>
            </a:r>
            <a:r>
              <a:rPr lang="en-US" altLang="ko-KR" dirty="0"/>
              <a:t>, 0, </a:t>
            </a:r>
            <a:r>
              <a:rPr lang="en-US" altLang="ko-KR" dirty="0" err="1"/>
              <a:t>result.shape</a:t>
            </a:r>
            <a:r>
              <a:rPr lang="en-US" altLang="ko-KR" dirty="0"/>
              <a:t>[0], cv2.NORM_MINMAX)</a:t>
            </a:r>
          </a:p>
          <a:p>
            <a:endParaRPr lang="en-US" altLang="ko-KR" dirty="0"/>
          </a:p>
          <a:p>
            <a:r>
              <a:rPr lang="en-US" altLang="ko-KR" dirty="0"/>
              <a:t>for x, y in enumerate(</a:t>
            </a:r>
            <a:r>
              <a:rPr lang="en-US" altLang="ko-KR" dirty="0" err="1"/>
              <a:t>hist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cv2.line(result, (x, </a:t>
            </a:r>
            <a:r>
              <a:rPr lang="en-US" altLang="ko-KR" dirty="0" err="1"/>
              <a:t>result.shape</a:t>
            </a:r>
            <a:r>
              <a:rPr lang="en-US" altLang="ko-KR" dirty="0"/>
              <a:t>[0]), (x, </a:t>
            </a:r>
            <a:r>
              <a:rPr lang="en-US" altLang="ko-KR" dirty="0" err="1"/>
              <a:t>result.shape</a:t>
            </a:r>
            <a:r>
              <a:rPr lang="en-US" altLang="ko-KR" dirty="0"/>
              <a:t>[0] - y), 255)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np.hstack</a:t>
            </a:r>
            <a:r>
              <a:rPr lang="en-US" altLang="ko-KR" dirty="0"/>
              <a:t>([gray, result])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히스토그램</a:t>
            </a:r>
            <a:r>
              <a:rPr lang="en-US" altLang="ko-KR" spc="-50" dirty="0"/>
              <a:t>(Histogram)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26" y="781471"/>
            <a:ext cx="5332843" cy="601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41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endParaRPr lang="en-US" altLang="ko-KR" dirty="0"/>
          </a:p>
          <a:p>
            <a:r>
              <a:rPr lang="en-US" altLang="ko-KR" dirty="0"/>
              <a:t>from PIL import Image</a:t>
            </a:r>
          </a:p>
          <a:p>
            <a:r>
              <a:rPr lang="en-US" altLang="ko-KR" dirty="0"/>
              <a:t>from PIL import </a:t>
            </a:r>
            <a:r>
              <a:rPr lang="en-US" altLang="ko-KR" dirty="0" err="1"/>
              <a:t>ImageTk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convert_to_tkimage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global </a:t>
            </a:r>
            <a:r>
              <a:rPr lang="en-US" altLang="ko-KR" dirty="0" err="1"/>
              <a:t>src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    _, binary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(binary)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label.config</a:t>
            </a:r>
            <a:r>
              <a:rPr lang="en-US" altLang="ko-KR" dirty="0"/>
              <a:t>(image=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label.image</a:t>
            </a:r>
            <a:r>
              <a:rPr lang="en-US" altLang="ko-KR" dirty="0"/>
              <a:t> = </a:t>
            </a:r>
            <a:r>
              <a:rPr lang="en-US" altLang="ko-KR" dirty="0" err="1"/>
              <a:t>imgtk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 err="1"/>
              <a:t>Tkinter</a:t>
            </a:r>
            <a:r>
              <a:rPr lang="en-US" altLang="ko-KR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526" y="1108943"/>
            <a:ext cx="72771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17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픽셀 접근</a:t>
            </a:r>
            <a:r>
              <a:rPr lang="en-US" altLang="ko-KR" b="1" dirty="0"/>
              <a:t>(Pixel Access)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54" y="2334570"/>
            <a:ext cx="1990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967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595291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gray = </a:t>
            </a:r>
            <a:r>
              <a:rPr lang="en-US" altLang="ko-KR" dirty="0" err="1"/>
              <a:t>np.linspace</a:t>
            </a:r>
            <a:r>
              <a:rPr lang="en-US" altLang="ko-KR" dirty="0"/>
              <a:t>(0, 255, </a:t>
            </a:r>
            <a:r>
              <a:rPr lang="en-US" altLang="ko-KR" dirty="0" err="1"/>
              <a:t>num</a:t>
            </a:r>
            <a:r>
              <a:rPr lang="en-US" altLang="ko-KR" dirty="0"/>
              <a:t>=90000, endpoint=True, </a:t>
            </a:r>
            <a:r>
              <a:rPr lang="en-US" altLang="ko-KR" dirty="0" err="1"/>
              <a:t>retstep</a:t>
            </a:r>
            <a:r>
              <a:rPr lang="en-US" altLang="ko-KR" dirty="0"/>
              <a:t>=False, </a:t>
            </a:r>
            <a:r>
              <a:rPr lang="en-US" altLang="ko-KR" dirty="0" err="1"/>
              <a:t>dtype</a:t>
            </a:r>
            <a:r>
              <a:rPr lang="en-US" altLang="ko-KR" dirty="0"/>
              <a:t>=np.uint8).reshape(300, 300, 1)</a:t>
            </a:r>
          </a:p>
          <a:p>
            <a:r>
              <a:rPr lang="en-US" altLang="ko-KR" dirty="0"/>
              <a:t>color = </a:t>
            </a:r>
            <a:r>
              <a:rPr lang="en-US" altLang="ko-KR" dirty="0" err="1"/>
              <a:t>np.zeros</a:t>
            </a:r>
            <a:r>
              <a:rPr lang="en-US" altLang="ko-KR" dirty="0"/>
              <a:t>((300, 300, 3), np.uint8)</a:t>
            </a:r>
          </a:p>
          <a:p>
            <a:r>
              <a:rPr lang="en-US" altLang="ko-KR" dirty="0"/>
              <a:t>color[0:150, :, 0] = gray[0:150, :, 0]</a:t>
            </a:r>
          </a:p>
          <a:p>
            <a:r>
              <a:rPr lang="en-US" altLang="ko-KR" dirty="0"/>
              <a:t>color[:, 150:300, 2] = gray[:, 150:300, 0]</a:t>
            </a:r>
          </a:p>
          <a:p>
            <a:r>
              <a:rPr lang="en-US" altLang="ko-KR" dirty="0"/>
              <a:t>x, y, c = 200, 100, 0</a:t>
            </a:r>
          </a:p>
          <a:p>
            <a:r>
              <a:rPr lang="en-US" altLang="ko-KR" dirty="0" err="1"/>
              <a:t>access_gray</a:t>
            </a:r>
            <a:r>
              <a:rPr lang="en-US" altLang="ko-KR" dirty="0"/>
              <a:t> = gray[y, x, c]</a:t>
            </a:r>
          </a:p>
          <a:p>
            <a:r>
              <a:rPr lang="en-US" altLang="ko-KR" dirty="0" err="1"/>
              <a:t>access_color_blue</a:t>
            </a:r>
            <a:r>
              <a:rPr lang="en-US" altLang="ko-KR" dirty="0"/>
              <a:t> = color[y, x, c]</a:t>
            </a:r>
          </a:p>
          <a:p>
            <a:r>
              <a:rPr lang="en-US" altLang="ko-KR" dirty="0" err="1"/>
              <a:t>access_color</a:t>
            </a:r>
            <a:r>
              <a:rPr lang="en-US" altLang="ko-KR" dirty="0"/>
              <a:t> = color[y, x]</a:t>
            </a:r>
          </a:p>
          <a:p>
            <a:endParaRPr lang="en-US" altLang="ko-KR" dirty="0"/>
          </a:p>
          <a:p>
            <a:r>
              <a:rPr lang="en-US" altLang="ko-KR" dirty="0"/>
              <a:t>print(</a:t>
            </a:r>
            <a:r>
              <a:rPr lang="en-US" altLang="ko-KR" dirty="0" err="1"/>
              <a:t>access_gray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access_color_blue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access_color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cv2.imshow("gray", gray)</a:t>
            </a:r>
          </a:p>
          <a:p>
            <a:r>
              <a:rPr lang="en-US" altLang="ko-KR" dirty="0"/>
              <a:t>cv2.imshow("color", color)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픽셀 접근</a:t>
            </a:r>
            <a:r>
              <a:rPr lang="en-US" altLang="ko-KR" spc="-50" dirty="0"/>
              <a:t>(Pixel Access)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32" y="1079560"/>
            <a:ext cx="47339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103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트랙 바</a:t>
            </a:r>
            <a:r>
              <a:rPr lang="en-US" altLang="ko-KR" b="1" dirty="0"/>
              <a:t>(Track Bar)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317" y="1834764"/>
            <a:ext cx="5978400" cy="29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2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595291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onChange</a:t>
            </a:r>
            <a:r>
              <a:rPr lang="en-US" altLang="ko-KR" dirty="0"/>
              <a:t>(</a:t>
            </a:r>
            <a:r>
              <a:rPr lang="en-US" altLang="ko-KR" dirty="0" err="1"/>
              <a:t>pos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pass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cv2.imread("cherryblossom.jpg", cv2.IMREAD_GRAYSCALE)</a:t>
            </a:r>
          </a:p>
          <a:p>
            <a:r>
              <a:rPr lang="en-US" altLang="ko-KR" dirty="0"/>
              <a:t>cv2.namedWindow("</a:t>
            </a:r>
            <a:r>
              <a:rPr lang="en-US" altLang="ko-KR" dirty="0" err="1"/>
              <a:t>Trackbar</a:t>
            </a:r>
            <a:r>
              <a:rPr lang="en-US" altLang="ko-KR" dirty="0"/>
              <a:t> Windows")</a:t>
            </a:r>
          </a:p>
          <a:p>
            <a:r>
              <a:rPr lang="en-US" altLang="ko-KR" dirty="0"/>
              <a:t>cv2.createTrackbar("threshold",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0, 255, </a:t>
            </a:r>
            <a:r>
              <a:rPr lang="en-US" altLang="ko-KR" dirty="0" err="1"/>
              <a:t>onChange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cv2.createTrackbar("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0, 255, lambda x : x)</a:t>
            </a:r>
          </a:p>
          <a:p>
            <a:r>
              <a:rPr lang="en-US" altLang="ko-KR" dirty="0"/>
              <a:t>cv2.setTrackbarPos("threshold",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127)</a:t>
            </a:r>
          </a:p>
          <a:p>
            <a:r>
              <a:rPr lang="en-US" altLang="ko-KR" dirty="0"/>
              <a:t>cv2.setTrackbarPos("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255)</a:t>
            </a:r>
          </a:p>
          <a:p>
            <a:r>
              <a:rPr lang="en-US" altLang="ko-KR" dirty="0"/>
              <a:t>while cv2.waitKey(1) != </a:t>
            </a:r>
            <a:r>
              <a:rPr lang="en-US" altLang="ko-KR" dirty="0" err="1"/>
              <a:t>ord</a:t>
            </a:r>
            <a:r>
              <a:rPr lang="en-US" altLang="ko-KR" dirty="0"/>
              <a:t>('q'):</a:t>
            </a:r>
          </a:p>
          <a:p>
            <a:r>
              <a:rPr lang="en-US" altLang="ko-KR" dirty="0"/>
              <a:t>    thresh = cv2.getTrackbarPos("threshold",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maxval</a:t>
            </a:r>
            <a:r>
              <a:rPr lang="en-US" altLang="ko-KR" dirty="0"/>
              <a:t> = cv2.getTrackbarPos("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Windows")</a:t>
            </a:r>
          </a:p>
          <a:p>
            <a:endParaRPr lang="en-US" altLang="ko-KR" dirty="0"/>
          </a:p>
          <a:p>
            <a:r>
              <a:rPr lang="en-US" altLang="ko-KR" dirty="0"/>
              <a:t>    _, binary = cv2.threshold(</a:t>
            </a:r>
            <a:r>
              <a:rPr lang="en-US" altLang="ko-KR" dirty="0" err="1"/>
              <a:t>src</a:t>
            </a:r>
            <a:r>
              <a:rPr lang="en-US" altLang="ko-KR" dirty="0"/>
              <a:t>, thresh, </a:t>
            </a:r>
            <a:r>
              <a:rPr lang="en-US" altLang="ko-KR" dirty="0" err="1"/>
              <a:t>maxval</a:t>
            </a:r>
            <a:r>
              <a:rPr lang="en-US" altLang="ko-KR" dirty="0"/>
              <a:t>, cv2.THRESH_BINARY)</a:t>
            </a:r>
          </a:p>
          <a:p>
            <a:r>
              <a:rPr lang="en-US" altLang="ko-KR" dirty="0"/>
              <a:t>    cv2.imshow("</a:t>
            </a:r>
            <a:r>
              <a:rPr lang="en-US" altLang="ko-KR" dirty="0" err="1"/>
              <a:t>Trackbar</a:t>
            </a:r>
            <a:r>
              <a:rPr lang="en-US" altLang="ko-KR" dirty="0"/>
              <a:t> Windows", binary)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트랙 바</a:t>
            </a:r>
            <a:r>
              <a:rPr lang="en-US" altLang="ko-KR" spc="-50" dirty="0"/>
              <a:t>(Track Bar)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245" y="828508"/>
            <a:ext cx="5597101" cy="59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866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595291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567591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onChange</a:t>
            </a:r>
            <a:r>
              <a:rPr lang="en-US" altLang="ko-KR" dirty="0"/>
              <a:t>(</a:t>
            </a:r>
            <a:r>
              <a:rPr lang="en-US" altLang="ko-KR" dirty="0" err="1"/>
              <a:t>pos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pass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cv2.imread("cherryblossom.jpg", cv2.IMREAD_GRAYSCALE)</a:t>
            </a:r>
          </a:p>
          <a:p>
            <a:r>
              <a:rPr lang="en-US" altLang="ko-KR" dirty="0"/>
              <a:t>cv2.namedWindow("</a:t>
            </a:r>
            <a:r>
              <a:rPr lang="en-US" altLang="ko-KR" dirty="0" err="1"/>
              <a:t>Trackbar</a:t>
            </a:r>
            <a:r>
              <a:rPr lang="en-US" altLang="ko-KR" dirty="0"/>
              <a:t> Windows")</a:t>
            </a:r>
          </a:p>
          <a:p>
            <a:r>
              <a:rPr lang="en-US" altLang="ko-KR" dirty="0"/>
              <a:t>cv2.createTrackbar("threshold",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0, 255, </a:t>
            </a:r>
            <a:r>
              <a:rPr lang="en-US" altLang="ko-KR" dirty="0" err="1"/>
              <a:t>onChange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cv2.createTrackbar("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0, 255, lambda x : x)</a:t>
            </a:r>
          </a:p>
          <a:p>
            <a:r>
              <a:rPr lang="en-US" altLang="ko-KR" dirty="0"/>
              <a:t>cv2.setTrackbarPos("threshold",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127)</a:t>
            </a:r>
          </a:p>
          <a:p>
            <a:r>
              <a:rPr lang="en-US" altLang="ko-KR" dirty="0"/>
              <a:t>cv2.setTrackbarPos("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Windows", 255)</a:t>
            </a:r>
          </a:p>
          <a:p>
            <a:r>
              <a:rPr lang="en-US" altLang="ko-KR" dirty="0"/>
              <a:t>while cv2.waitKey(1) != </a:t>
            </a:r>
            <a:r>
              <a:rPr lang="en-US" altLang="ko-KR" dirty="0" err="1"/>
              <a:t>ord</a:t>
            </a:r>
            <a:r>
              <a:rPr lang="en-US" altLang="ko-KR" dirty="0"/>
              <a:t>('q'):</a:t>
            </a:r>
          </a:p>
          <a:p>
            <a:r>
              <a:rPr lang="en-US" altLang="ko-KR" dirty="0"/>
              <a:t>    thresh = cv2.getTrackbarPos("threshold", "</a:t>
            </a:r>
            <a:r>
              <a:rPr lang="en-US" altLang="ko-KR" dirty="0" err="1"/>
              <a:t>Trackbar</a:t>
            </a:r>
            <a:r>
              <a:rPr lang="en-US" altLang="ko-KR" dirty="0"/>
              <a:t> Windows")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maxval</a:t>
            </a:r>
            <a:r>
              <a:rPr lang="en-US" altLang="ko-KR" dirty="0"/>
              <a:t> = cv2.getTrackbarPos("</a:t>
            </a:r>
            <a:r>
              <a:rPr lang="en-US" altLang="ko-KR" dirty="0" err="1"/>
              <a:t>maxValue</a:t>
            </a:r>
            <a:r>
              <a:rPr lang="en-US" altLang="ko-KR" dirty="0"/>
              <a:t>", "</a:t>
            </a:r>
            <a:r>
              <a:rPr lang="en-US" altLang="ko-KR" dirty="0" err="1"/>
              <a:t>Trackbar</a:t>
            </a:r>
            <a:r>
              <a:rPr lang="en-US" altLang="ko-KR" dirty="0"/>
              <a:t> Windows")</a:t>
            </a:r>
          </a:p>
          <a:p>
            <a:endParaRPr lang="en-US" altLang="ko-KR" dirty="0"/>
          </a:p>
          <a:p>
            <a:r>
              <a:rPr lang="en-US" altLang="ko-KR" dirty="0"/>
              <a:t>    _, binary = cv2.threshold(</a:t>
            </a:r>
            <a:r>
              <a:rPr lang="en-US" altLang="ko-KR" dirty="0" err="1"/>
              <a:t>src</a:t>
            </a:r>
            <a:r>
              <a:rPr lang="en-US" altLang="ko-KR" dirty="0"/>
              <a:t>, thresh, </a:t>
            </a:r>
            <a:r>
              <a:rPr lang="en-US" altLang="ko-KR" dirty="0" err="1"/>
              <a:t>maxval</a:t>
            </a:r>
            <a:r>
              <a:rPr lang="en-US" altLang="ko-KR" dirty="0"/>
              <a:t>, cv2.THRESH_BINARY)</a:t>
            </a:r>
          </a:p>
          <a:p>
            <a:r>
              <a:rPr lang="en-US" altLang="ko-KR" dirty="0"/>
              <a:t>    cv2.imshow("</a:t>
            </a:r>
            <a:r>
              <a:rPr lang="en-US" altLang="ko-KR" dirty="0" err="1"/>
              <a:t>Trackbar</a:t>
            </a:r>
            <a:r>
              <a:rPr lang="en-US" altLang="ko-KR" dirty="0"/>
              <a:t> Windows", binary)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트랙 바</a:t>
            </a:r>
            <a:r>
              <a:rPr lang="en-US" altLang="ko-KR" spc="-50" dirty="0"/>
              <a:t>(Track Bar)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127" y="67002"/>
            <a:ext cx="4477265" cy="67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842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 err="1"/>
              <a:t>적응형</a:t>
            </a:r>
            <a:r>
              <a:rPr lang="ko-KR" altLang="en-US" b="1" dirty="0"/>
              <a:t> 이진화</a:t>
            </a:r>
            <a:r>
              <a:rPr lang="en-US" altLang="ko-KR" b="1" dirty="0"/>
              <a:t>(Adaptive Threshold)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47285"/>
              </p:ext>
            </p:extLst>
          </p:nvPr>
        </p:nvGraphicFramePr>
        <p:xfrm>
          <a:off x="6231148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419" y="2360825"/>
            <a:ext cx="4098255" cy="293336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505196"/>
              </p:ext>
            </p:extLst>
          </p:nvPr>
        </p:nvGraphicFramePr>
        <p:xfrm>
          <a:off x="181155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lang="ko-KR" altLang="en-US"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원본 이미지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03" y="2105815"/>
            <a:ext cx="4891537" cy="32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916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2905925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cv2.imread("tree.jpg")</a:t>
            </a:r>
          </a:p>
          <a:p>
            <a:r>
              <a:rPr lang="en-US" altLang="ko-KR" dirty="0"/>
              <a:t>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binary = cv2.adaptiveThreshold(gray, 255, cv2.ADAPTIVE_THRESH_MEAN_C, cv2.THRESH_BINARY, 467, 37)</a:t>
            </a:r>
          </a:p>
          <a:p>
            <a:endParaRPr lang="en-US" altLang="ko-KR" dirty="0"/>
          </a:p>
          <a:p>
            <a:r>
              <a:rPr lang="en-US" altLang="ko-KR" dirty="0"/>
              <a:t>cv2.imshow("binary", binary)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 err="1"/>
              <a:t>적응형</a:t>
            </a:r>
            <a:r>
              <a:rPr lang="ko-KR" altLang="en-US" spc="-50" dirty="0"/>
              <a:t> 이진화</a:t>
            </a:r>
            <a:r>
              <a:rPr lang="en-US" altLang="ko-KR" spc="-50" dirty="0"/>
              <a:t>(Adaptive Threshold)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365" y="871387"/>
            <a:ext cx="5749320" cy="55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07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/>
              <a:t>템플릿 매칭</a:t>
            </a:r>
            <a:r>
              <a:rPr lang="en-US" altLang="ko-KR" b="1" dirty="0"/>
              <a:t>(Template Matching)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6231148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81155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lang="ko-KR" altLang="en-US"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원본 이미지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29" y="2346385"/>
            <a:ext cx="2870262" cy="29246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902" y="2329911"/>
            <a:ext cx="4247072" cy="29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19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465134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45679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cv2.imread("hats.png", cv2.IMREAD_GRAYSCALE)</a:t>
            </a:r>
          </a:p>
          <a:p>
            <a:r>
              <a:rPr lang="en-US" altLang="ko-KR" dirty="0" err="1"/>
              <a:t>templit</a:t>
            </a:r>
            <a:r>
              <a:rPr lang="en-US" altLang="ko-KR" dirty="0"/>
              <a:t> = cv2.imread("hat.png", cv2.IMREAD_GRAYSCALE)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cv2.imread("hats.png")</a:t>
            </a:r>
          </a:p>
          <a:p>
            <a:endParaRPr lang="en-US" altLang="ko-KR" dirty="0"/>
          </a:p>
          <a:p>
            <a:r>
              <a:rPr lang="en-US" altLang="ko-KR" dirty="0"/>
              <a:t>result = cv2.matchTemplate(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templit</a:t>
            </a:r>
            <a:r>
              <a:rPr lang="en-US" altLang="ko-KR" dirty="0"/>
              <a:t>, cv2.TM_SQDIFF_NORMED)</a:t>
            </a:r>
          </a:p>
          <a:p>
            <a:endParaRPr lang="en-US" altLang="ko-KR" dirty="0"/>
          </a:p>
          <a:p>
            <a:r>
              <a:rPr lang="en-US" altLang="ko-KR" dirty="0" err="1"/>
              <a:t>minVal</a:t>
            </a:r>
            <a:r>
              <a:rPr lang="en-US" altLang="ko-KR" dirty="0"/>
              <a:t>, </a:t>
            </a:r>
            <a:r>
              <a:rPr lang="en-US" altLang="ko-KR" dirty="0" err="1"/>
              <a:t>maxVal</a:t>
            </a:r>
            <a:r>
              <a:rPr lang="en-US" altLang="ko-KR" dirty="0"/>
              <a:t>, </a:t>
            </a:r>
            <a:r>
              <a:rPr lang="en-US" altLang="ko-KR" dirty="0" err="1"/>
              <a:t>minLoc</a:t>
            </a:r>
            <a:r>
              <a:rPr lang="en-US" altLang="ko-KR" dirty="0"/>
              <a:t>, </a:t>
            </a:r>
            <a:r>
              <a:rPr lang="en-US" altLang="ko-KR" dirty="0" err="1"/>
              <a:t>maxLoc</a:t>
            </a:r>
            <a:r>
              <a:rPr lang="en-US" altLang="ko-KR" dirty="0"/>
              <a:t> = cv2.minMaxLoc(result)</a:t>
            </a:r>
          </a:p>
          <a:p>
            <a:r>
              <a:rPr lang="en-US" altLang="ko-KR" dirty="0"/>
              <a:t>x, y = </a:t>
            </a:r>
            <a:r>
              <a:rPr lang="en-US" altLang="ko-KR" dirty="0" err="1"/>
              <a:t>minLoc</a:t>
            </a:r>
            <a:endParaRPr lang="en-US" altLang="ko-KR" dirty="0"/>
          </a:p>
          <a:p>
            <a:r>
              <a:rPr lang="en-US" altLang="ko-KR" dirty="0"/>
              <a:t>h, w = </a:t>
            </a:r>
            <a:r>
              <a:rPr lang="en-US" altLang="ko-KR" dirty="0" err="1"/>
              <a:t>templit.shape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cv2.rectangle(</a:t>
            </a:r>
            <a:r>
              <a:rPr lang="en-US" altLang="ko-KR" dirty="0" err="1"/>
              <a:t>dst</a:t>
            </a:r>
            <a:r>
              <a:rPr lang="en-US" altLang="ko-KR" dirty="0"/>
              <a:t>, (x, y), (x +  w, y + h) , (0, 0, 255), 1)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템플릿 매칭</a:t>
            </a:r>
            <a:r>
              <a:rPr lang="en-US" altLang="ko-KR" spc="-50" dirty="0"/>
              <a:t>(Template Matching)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72" y="871387"/>
            <a:ext cx="4267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111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465134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45679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cv2.imread("hats.png", cv2.IMREAD_GRAYSCALE)</a:t>
            </a:r>
          </a:p>
          <a:p>
            <a:r>
              <a:rPr lang="en-US" altLang="ko-KR" dirty="0" err="1"/>
              <a:t>templit</a:t>
            </a:r>
            <a:r>
              <a:rPr lang="en-US" altLang="ko-KR" dirty="0"/>
              <a:t> = cv2.imread("hat.png", cv2.IMREAD_GRAYSCALE)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cv2.imread("hats.png")</a:t>
            </a:r>
          </a:p>
          <a:p>
            <a:endParaRPr lang="en-US" altLang="ko-KR" dirty="0"/>
          </a:p>
          <a:p>
            <a:r>
              <a:rPr lang="en-US" altLang="ko-KR" dirty="0"/>
              <a:t>result = cv2.matchTemplate(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templit</a:t>
            </a:r>
            <a:r>
              <a:rPr lang="en-US" altLang="ko-KR" dirty="0"/>
              <a:t>, cv2.TM_SQDIFF_NORMED)</a:t>
            </a:r>
          </a:p>
          <a:p>
            <a:endParaRPr lang="en-US" altLang="ko-KR" dirty="0"/>
          </a:p>
          <a:p>
            <a:r>
              <a:rPr lang="en-US" altLang="ko-KR" dirty="0" err="1"/>
              <a:t>minVal</a:t>
            </a:r>
            <a:r>
              <a:rPr lang="en-US" altLang="ko-KR" dirty="0"/>
              <a:t>, </a:t>
            </a:r>
            <a:r>
              <a:rPr lang="en-US" altLang="ko-KR" dirty="0" err="1"/>
              <a:t>maxVal</a:t>
            </a:r>
            <a:r>
              <a:rPr lang="en-US" altLang="ko-KR" dirty="0"/>
              <a:t>, </a:t>
            </a:r>
            <a:r>
              <a:rPr lang="en-US" altLang="ko-KR" dirty="0" err="1"/>
              <a:t>minLoc</a:t>
            </a:r>
            <a:r>
              <a:rPr lang="en-US" altLang="ko-KR" dirty="0"/>
              <a:t>, </a:t>
            </a:r>
            <a:r>
              <a:rPr lang="en-US" altLang="ko-KR" dirty="0" err="1"/>
              <a:t>maxLoc</a:t>
            </a:r>
            <a:r>
              <a:rPr lang="en-US" altLang="ko-KR" dirty="0"/>
              <a:t> = cv2.minMaxLoc(result)</a:t>
            </a:r>
          </a:p>
          <a:p>
            <a:r>
              <a:rPr lang="en-US" altLang="ko-KR" dirty="0"/>
              <a:t>x, y = </a:t>
            </a:r>
            <a:r>
              <a:rPr lang="en-US" altLang="ko-KR" dirty="0" err="1"/>
              <a:t>minLoc</a:t>
            </a:r>
            <a:endParaRPr lang="en-US" altLang="ko-KR" dirty="0"/>
          </a:p>
          <a:p>
            <a:r>
              <a:rPr lang="en-US" altLang="ko-KR" dirty="0"/>
              <a:t>h, w = </a:t>
            </a:r>
            <a:r>
              <a:rPr lang="en-US" altLang="ko-KR" dirty="0" err="1"/>
              <a:t>templit.shape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cv2.rectangle(</a:t>
            </a:r>
            <a:r>
              <a:rPr lang="en-US" altLang="ko-KR" dirty="0" err="1"/>
              <a:t>dst</a:t>
            </a:r>
            <a:r>
              <a:rPr lang="en-US" altLang="ko-KR" dirty="0"/>
              <a:t>, (x, y), (x +  w, y + h) , (0, 0, 255), 1)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템플릿 매칭</a:t>
            </a:r>
            <a:r>
              <a:rPr lang="en-US" altLang="ko-KR" spc="-50" dirty="0"/>
              <a:t>(Template Matching)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66" y="359058"/>
            <a:ext cx="5354458" cy="62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7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OpenCV </a:t>
            </a:r>
            <a:r>
              <a:rPr lang="ko-KR" altLang="en-US" spc="-50" dirty="0"/>
              <a:t>설치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3884662-A422-4609-9629-DCEAB618E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476" y="2972300"/>
            <a:ext cx="6818082" cy="9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3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465134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456791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cv2.imread("hats.png", cv2.IMREAD_GRAYSCALE)</a:t>
            </a:r>
          </a:p>
          <a:p>
            <a:r>
              <a:rPr lang="en-US" altLang="ko-KR" dirty="0" err="1"/>
              <a:t>templit</a:t>
            </a:r>
            <a:r>
              <a:rPr lang="en-US" altLang="ko-KR" dirty="0"/>
              <a:t> = cv2.imread("hat.png", cv2.IMREAD_GRAYSCALE)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cv2.imread("hats.png")</a:t>
            </a:r>
          </a:p>
          <a:p>
            <a:endParaRPr lang="en-US" altLang="ko-KR" dirty="0"/>
          </a:p>
          <a:p>
            <a:r>
              <a:rPr lang="en-US" altLang="ko-KR" dirty="0"/>
              <a:t>result = cv2.matchTemplate(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templit</a:t>
            </a:r>
            <a:r>
              <a:rPr lang="en-US" altLang="ko-KR" dirty="0"/>
              <a:t>, cv2.TM_SQDIFF_NORMED)</a:t>
            </a:r>
          </a:p>
          <a:p>
            <a:endParaRPr lang="en-US" altLang="ko-KR" dirty="0"/>
          </a:p>
          <a:p>
            <a:r>
              <a:rPr lang="en-US" altLang="ko-KR" dirty="0" err="1"/>
              <a:t>minVal</a:t>
            </a:r>
            <a:r>
              <a:rPr lang="en-US" altLang="ko-KR" dirty="0"/>
              <a:t>, </a:t>
            </a:r>
            <a:r>
              <a:rPr lang="en-US" altLang="ko-KR" dirty="0" err="1"/>
              <a:t>maxVal</a:t>
            </a:r>
            <a:r>
              <a:rPr lang="en-US" altLang="ko-KR" dirty="0"/>
              <a:t>, </a:t>
            </a:r>
            <a:r>
              <a:rPr lang="en-US" altLang="ko-KR" dirty="0" err="1"/>
              <a:t>minLoc</a:t>
            </a:r>
            <a:r>
              <a:rPr lang="en-US" altLang="ko-KR" dirty="0"/>
              <a:t>, </a:t>
            </a:r>
            <a:r>
              <a:rPr lang="en-US" altLang="ko-KR" dirty="0" err="1"/>
              <a:t>maxLoc</a:t>
            </a:r>
            <a:r>
              <a:rPr lang="en-US" altLang="ko-KR" dirty="0"/>
              <a:t> = cv2.minMaxLoc(result)</a:t>
            </a:r>
          </a:p>
          <a:p>
            <a:r>
              <a:rPr lang="en-US" altLang="ko-KR" dirty="0"/>
              <a:t>x, y = </a:t>
            </a:r>
            <a:r>
              <a:rPr lang="en-US" altLang="ko-KR" dirty="0" err="1"/>
              <a:t>minLoc</a:t>
            </a:r>
            <a:endParaRPr lang="en-US" altLang="ko-KR" dirty="0"/>
          </a:p>
          <a:p>
            <a:r>
              <a:rPr lang="en-US" altLang="ko-KR" dirty="0"/>
              <a:t>h, w = </a:t>
            </a:r>
            <a:r>
              <a:rPr lang="en-US" altLang="ko-KR" dirty="0" err="1"/>
              <a:t>templit.shape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cv2.rectangle(</a:t>
            </a:r>
            <a:r>
              <a:rPr lang="en-US" altLang="ko-KR" dirty="0" err="1"/>
              <a:t>dst</a:t>
            </a:r>
            <a:r>
              <a:rPr lang="en-US" altLang="ko-KR" dirty="0"/>
              <a:t>, (x, y), (x +  w, y + h) , (0, 0, 255), 1)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cv2.waitKey(0)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템플릿 매칭</a:t>
            </a:r>
            <a:r>
              <a:rPr lang="en-US" altLang="ko-KR" spc="-50" dirty="0"/>
              <a:t>(Template Matching)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217" y="0"/>
            <a:ext cx="4811668" cy="68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00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21117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 err="1"/>
              <a:t>리매핑</a:t>
            </a:r>
            <a:r>
              <a:rPr lang="en-US" altLang="ko-KR" b="1" dirty="0"/>
              <a:t>(Remapping)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6231148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81155" y="1561382"/>
          <a:ext cx="5707810" cy="4076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7810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419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lang="ko-KR" altLang="en-US" sz="1200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원본 이미지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62174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87" y="2224990"/>
            <a:ext cx="4047945" cy="3048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334" y="2076263"/>
            <a:ext cx="4433438" cy="334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606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6" y="826428"/>
            <a:ext cx="6525565" cy="465134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205710" y="781471"/>
            <a:ext cx="6453882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cv2.imread("buildings.jpg")</a:t>
            </a:r>
          </a:p>
          <a:p>
            <a:r>
              <a:rPr lang="en-US" altLang="ko-KR" dirty="0"/>
              <a:t>height, width = </a:t>
            </a:r>
            <a:r>
              <a:rPr lang="en-US" altLang="ko-KR" dirty="0" err="1"/>
              <a:t>src.shape</a:t>
            </a:r>
            <a:r>
              <a:rPr lang="en-US" altLang="ko-KR" dirty="0"/>
              <a:t>[:2]</a:t>
            </a:r>
          </a:p>
          <a:p>
            <a:r>
              <a:rPr lang="en-US" altLang="ko-KR" dirty="0"/>
              <a:t>map2, map1 = </a:t>
            </a:r>
            <a:r>
              <a:rPr lang="en-US" altLang="ko-KR" dirty="0" err="1"/>
              <a:t>np.indices</a:t>
            </a:r>
            <a:r>
              <a:rPr lang="en-US" altLang="ko-KR" dirty="0"/>
              <a:t>((height, width), </a:t>
            </a:r>
            <a:r>
              <a:rPr lang="en-US" altLang="ko-KR" dirty="0" err="1"/>
              <a:t>dtype</a:t>
            </a:r>
            <a:r>
              <a:rPr lang="en-US" altLang="ko-KR" dirty="0"/>
              <a:t>=np.float32)</a:t>
            </a:r>
          </a:p>
          <a:p>
            <a:endParaRPr lang="en-US" altLang="ko-KR" dirty="0"/>
          </a:p>
          <a:p>
            <a:r>
              <a:rPr lang="en-US" altLang="ko-KR" dirty="0"/>
              <a:t>map1 = map1 + width / 100 * </a:t>
            </a:r>
            <a:r>
              <a:rPr lang="en-US" altLang="ko-KR" dirty="0" err="1"/>
              <a:t>np.sin</a:t>
            </a:r>
            <a:r>
              <a:rPr lang="en-US" altLang="ko-KR" dirty="0"/>
              <a:t>(map1)</a:t>
            </a:r>
          </a:p>
          <a:p>
            <a:r>
              <a:rPr lang="en-US" altLang="ko-KR" dirty="0"/>
              <a:t>map2 = map2 + height / 100 * </a:t>
            </a:r>
            <a:r>
              <a:rPr lang="en-US" altLang="ko-KR" dirty="0" err="1"/>
              <a:t>np.cos</a:t>
            </a:r>
            <a:r>
              <a:rPr lang="en-US" altLang="ko-KR" dirty="0"/>
              <a:t>(map2)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cv2.remap(</a:t>
            </a:r>
            <a:r>
              <a:rPr lang="en-US" altLang="ko-KR" dirty="0" err="1"/>
              <a:t>src</a:t>
            </a:r>
            <a:r>
              <a:rPr lang="en-US" altLang="ko-KR" dirty="0"/>
              <a:t>, map1, map2, cv2.INTER_CUBIC)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114642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ko-KR" altLang="en-US" b="1" dirty="0" err="1"/>
              <a:t>리매핑</a:t>
            </a:r>
            <a:r>
              <a:rPr lang="en-US" altLang="ko-KR" b="1" dirty="0"/>
              <a:t>(Remapping)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342" y="370936"/>
            <a:ext cx="6306658" cy="61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7"/>
            <a:ext cx="5250424" cy="53929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129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!python -m pip install </a:t>
            </a:r>
            <a:r>
              <a:rPr lang="en-US" altLang="ko-KR" dirty="0" err="1"/>
              <a:t>opencv</a:t>
            </a:r>
            <a:r>
              <a:rPr lang="en-US" altLang="ko-KR" dirty="0"/>
              <a:t>-python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OpenCV </a:t>
            </a:r>
            <a:r>
              <a:rPr lang="ko-KR" altLang="en-US" spc="-50" dirty="0"/>
              <a:t>설치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0FF21-5647-4038-BD73-574FF016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" y="1704797"/>
            <a:ext cx="9586219" cy="45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6298</Words>
  <Application>Microsoft Office PowerPoint</Application>
  <PresentationFormat>와이드스크린</PresentationFormat>
  <Paragraphs>812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82</vt:i4>
      </vt:variant>
    </vt:vector>
  </HeadingPairs>
  <TitlesOfParts>
    <vt:vector size="91" baseType="lpstr">
      <vt:lpstr>Apple SD Gothic Neo</vt:lpstr>
      <vt:lpstr>Arial Unicode MS</vt:lpstr>
      <vt:lpstr>맑은 고딕</vt:lpstr>
      <vt:lpstr>배달의민족 을지로체 TTF</vt:lpstr>
      <vt:lpstr>배달의민족 한나체 Pro</vt:lpstr>
      <vt:lpstr>Arial</vt:lpstr>
      <vt:lpstr>Calibri</vt:lpstr>
      <vt:lpstr>Office Theme</vt:lpstr>
      <vt:lpstr>Office 테마</vt:lpstr>
      <vt:lpstr>PowerPoint 프레젠테이션</vt:lpstr>
      <vt:lpstr>PowerPoint 프레젠테이션</vt:lpstr>
      <vt:lpstr>Tkinter + OpenCV</vt:lpstr>
      <vt:lpstr>Tkinter + OpenCV</vt:lpstr>
      <vt:lpstr>Tkinter + OpenCV</vt:lpstr>
      <vt:lpstr>Tkinter + OpenCV</vt:lpstr>
      <vt:lpstr>Tkinter + OpenCV</vt:lpstr>
      <vt:lpstr>OpenCV 설치</vt:lpstr>
      <vt:lpstr>OpenCV 설치</vt:lpstr>
      <vt:lpstr>이미지 불러오기</vt:lpstr>
      <vt:lpstr>이미지 불러오기</vt:lpstr>
      <vt:lpstr>대칭 (Flip, Symmetry)</vt:lpstr>
      <vt:lpstr>대칭 (Flip, Symmetry)</vt:lpstr>
      <vt:lpstr>회전 (Rotate)</vt:lpstr>
      <vt:lpstr>회전 (Rotate)</vt:lpstr>
      <vt:lpstr>이미지 피라미드(Image Pyramid)</vt:lpstr>
      <vt:lpstr>이미지 피라미드(Image Pyramid)</vt:lpstr>
      <vt:lpstr>크기 조절(Resize)</vt:lpstr>
      <vt:lpstr>크기 조절(Resize)</vt:lpstr>
      <vt:lpstr>자르기(Slice)</vt:lpstr>
      <vt:lpstr>자르기(Slice)</vt:lpstr>
      <vt:lpstr>색상 공간 변환(Convert Color)</vt:lpstr>
      <vt:lpstr>색상 공간 변환(Convert Color)</vt:lpstr>
      <vt:lpstr>역상(Reverse Image)</vt:lpstr>
      <vt:lpstr>역상(Reverse Image)</vt:lpstr>
      <vt:lpstr>이진화(Binary)</vt:lpstr>
      <vt:lpstr>이진화(Binary)</vt:lpstr>
      <vt:lpstr>흐림 효과(Blur)</vt:lpstr>
      <vt:lpstr>흐림 효과(Blur)</vt:lpstr>
      <vt:lpstr>가장자리 검출(Edge)</vt:lpstr>
      <vt:lpstr>가장자리 검출(Edge)</vt:lpstr>
      <vt:lpstr>가장자리 검출(Edge)</vt:lpstr>
      <vt:lpstr>가장자리 검출(Edge)</vt:lpstr>
      <vt:lpstr>HSV(Hue, Saturation, Value)</vt:lpstr>
      <vt:lpstr>HSV(Hue, Saturation, Value)</vt:lpstr>
      <vt:lpstr>채널 범위 병합(addWeighted)</vt:lpstr>
      <vt:lpstr>채널 범위 병합(addWeighted)</vt:lpstr>
      <vt:lpstr>채널 분리(Split) 및 병합(Merge)</vt:lpstr>
      <vt:lpstr>채널 분리(Split) 및 병합(Merge)</vt:lpstr>
      <vt:lpstr>그래픽 드로잉(Drawing)</vt:lpstr>
      <vt:lpstr>그래픽 드로잉(Drawing)</vt:lpstr>
      <vt:lpstr>기하학적 변환(Warp Perspective)</vt:lpstr>
      <vt:lpstr>기하학적 변환(Warp Perspective)</vt:lpstr>
      <vt:lpstr>윤곽선(Contour)</vt:lpstr>
      <vt:lpstr>윤곽선(Contour)</vt:lpstr>
      <vt:lpstr>다각형 근사(Approx Poly)</vt:lpstr>
      <vt:lpstr>다각형 근사(Approx Poly)</vt:lpstr>
      <vt:lpstr>코너 검출(Good Features To Track)</vt:lpstr>
      <vt:lpstr>코너 검출(Good Features To Track)</vt:lpstr>
      <vt:lpstr>블록 껍질(Convex Hull)</vt:lpstr>
      <vt:lpstr>블록 껍질(Convex Hull)</vt:lpstr>
      <vt:lpstr>모멘트(Moments)</vt:lpstr>
      <vt:lpstr>모멘트(Moments)</vt:lpstr>
      <vt:lpstr>모폴로지 변환(Morphological Transformation)</vt:lpstr>
      <vt:lpstr>PowerPoint 프레젠테이션</vt:lpstr>
      <vt:lpstr>모폴로지 연산(Morphological Calculate)</vt:lpstr>
      <vt:lpstr>모폴로지 연산(Morphological Calculate)</vt:lpstr>
      <vt:lpstr>직선 검출(Line Detection)</vt:lpstr>
      <vt:lpstr>직선 검출(Line Detection)</vt:lpstr>
      <vt:lpstr>원 검출(Circle Detection)</vt:lpstr>
      <vt:lpstr>원 검출(Circle Detection)</vt:lpstr>
      <vt:lpstr>이미지 연산(Image Calculation)</vt:lpstr>
      <vt:lpstr>이미지 연산(Image Calculation)</vt:lpstr>
      <vt:lpstr>이미지 연산(Image Calculation)</vt:lpstr>
      <vt:lpstr>이미지 연산(Image Calculation)</vt:lpstr>
      <vt:lpstr>비트 연산(Bitwise)</vt:lpstr>
      <vt:lpstr>비트 연산(Bitwise)</vt:lpstr>
      <vt:lpstr>히스토그램(Histogram)</vt:lpstr>
      <vt:lpstr>히스토그램(Histogram)</vt:lpstr>
      <vt:lpstr>픽셀 접근(Pixel Access)</vt:lpstr>
      <vt:lpstr>픽셀 접근(Pixel Access)</vt:lpstr>
      <vt:lpstr>트랙 바(Track Bar)</vt:lpstr>
      <vt:lpstr>트랙 바(Track Bar)</vt:lpstr>
      <vt:lpstr>트랙 바(Track Bar)</vt:lpstr>
      <vt:lpstr>적응형 이진화(Adaptive Threshold)</vt:lpstr>
      <vt:lpstr>적응형 이진화(Adaptive Threshold)</vt:lpstr>
      <vt:lpstr>템플릿 매칭(Template Matching)</vt:lpstr>
      <vt:lpstr>템플릿 매칭(Template Matching)</vt:lpstr>
      <vt:lpstr>템플릿 매칭(Template Matching)</vt:lpstr>
      <vt:lpstr>템플릿 매칭(Template Matching)</vt:lpstr>
      <vt:lpstr>리매핑(Remapping)</vt:lpstr>
      <vt:lpstr>리매핑(Remapping)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 myungjin</dc:creator>
  <cp:lastModifiedBy>bae myungjin</cp:lastModifiedBy>
  <cp:revision>89</cp:revision>
  <dcterms:created xsi:type="dcterms:W3CDTF">2020-08-09T18:35:56Z</dcterms:created>
  <dcterms:modified xsi:type="dcterms:W3CDTF">2021-03-18T08:19:23Z</dcterms:modified>
</cp:coreProperties>
</file>